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3"/>
  </p:notesMasterIdLst>
  <p:sldIdLst>
    <p:sldId id="256" r:id="rId6"/>
    <p:sldId id="263" r:id="rId7"/>
    <p:sldId id="275" r:id="rId8"/>
    <p:sldId id="286" r:id="rId9"/>
    <p:sldId id="287" r:id="rId10"/>
    <p:sldId id="285"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19"/>
    <a:srgbClr val="F29E1A"/>
    <a:srgbClr val="266CB4"/>
    <a:srgbClr val="3A6BAF"/>
    <a:srgbClr val="79AFDE"/>
    <a:srgbClr val="87B8E2"/>
    <a:srgbClr val="4F974C"/>
    <a:srgbClr val="92CBAA"/>
    <a:srgbClr val="66B1E3"/>
    <a:srgbClr val="2C67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D2280-B30F-450F-8051-867DA2FC065E}" v="2" dt="2025-10-22T14:28:01.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in Decker" userId="b990151d-dbfb-4537-baaf-f3341b4d06f7" providerId="ADAL" clId="{F3D94C39-E274-4015-9FF6-5CCA57122299}"/>
    <pc:docChg chg="custSel addSld delSld modSld">
      <pc:chgData name="Kathrin Decker" userId="b990151d-dbfb-4537-baaf-f3341b4d06f7" providerId="ADAL" clId="{F3D94C39-E274-4015-9FF6-5CCA57122299}" dt="2025-10-22T14:32:40.956" v="240" actId="1076"/>
      <pc:docMkLst>
        <pc:docMk/>
      </pc:docMkLst>
      <pc:sldChg chg="modSp mod">
        <pc:chgData name="Kathrin Decker" userId="b990151d-dbfb-4537-baaf-f3341b4d06f7" providerId="ADAL" clId="{F3D94C39-E274-4015-9FF6-5CCA57122299}" dt="2025-10-22T14:29:49.281" v="231" actId="207"/>
        <pc:sldMkLst>
          <pc:docMk/>
          <pc:sldMk cId="2275265433" sldId="256"/>
        </pc:sldMkLst>
        <pc:spChg chg="mod">
          <ac:chgData name="Kathrin Decker" userId="b990151d-dbfb-4537-baaf-f3341b4d06f7" providerId="ADAL" clId="{F3D94C39-E274-4015-9FF6-5CCA57122299}" dt="2025-10-22T14:29:49.281" v="231" actId="207"/>
          <ac:spMkLst>
            <pc:docMk/>
            <pc:sldMk cId="2275265433" sldId="256"/>
            <ac:spMk id="3" creationId="{E2AEC0C3-545B-4ACF-3649-E42399C188A3}"/>
          </ac:spMkLst>
        </pc:spChg>
      </pc:sldChg>
      <pc:sldChg chg="modSp mod">
        <pc:chgData name="Kathrin Decker" userId="b990151d-dbfb-4537-baaf-f3341b4d06f7" providerId="ADAL" clId="{F3D94C39-E274-4015-9FF6-5CCA57122299}" dt="2025-10-22T14:28:07.415" v="73" actId="20577"/>
        <pc:sldMkLst>
          <pc:docMk/>
          <pc:sldMk cId="4098161274" sldId="275"/>
        </pc:sldMkLst>
        <pc:spChg chg="mod">
          <ac:chgData name="Kathrin Decker" userId="b990151d-dbfb-4537-baaf-f3341b4d06f7" providerId="ADAL" clId="{F3D94C39-E274-4015-9FF6-5CCA57122299}" dt="2025-10-22T14:27:54.225" v="69" actId="3626"/>
          <ac:spMkLst>
            <pc:docMk/>
            <pc:sldMk cId="4098161274" sldId="275"/>
            <ac:spMk id="19" creationId="{9E717B84-4767-F094-D7E2-02B73407C5A1}"/>
          </ac:spMkLst>
        </pc:spChg>
        <pc:spChg chg="mod">
          <ac:chgData name="Kathrin Decker" userId="b990151d-dbfb-4537-baaf-f3341b4d06f7" providerId="ADAL" clId="{F3D94C39-E274-4015-9FF6-5CCA57122299}" dt="2025-10-22T14:28:07.415" v="73" actId="20577"/>
          <ac:spMkLst>
            <pc:docMk/>
            <pc:sldMk cId="4098161274" sldId="275"/>
            <ac:spMk id="20" creationId="{5C88C3A0-2D1F-BF81-5675-D699600A1867}"/>
          </ac:spMkLst>
        </pc:spChg>
      </pc:sldChg>
      <pc:sldChg chg="del">
        <pc:chgData name="Kathrin Decker" userId="b990151d-dbfb-4537-baaf-f3341b4d06f7" providerId="ADAL" clId="{F3D94C39-E274-4015-9FF6-5CCA57122299}" dt="2025-10-22T14:21:03.408" v="66" actId="47"/>
        <pc:sldMkLst>
          <pc:docMk/>
          <pc:sldMk cId="3470250267" sldId="282"/>
        </pc:sldMkLst>
      </pc:sldChg>
      <pc:sldChg chg="del">
        <pc:chgData name="Kathrin Decker" userId="b990151d-dbfb-4537-baaf-f3341b4d06f7" providerId="ADAL" clId="{F3D94C39-E274-4015-9FF6-5CCA57122299}" dt="2025-10-22T14:21:04.544" v="67" actId="47"/>
        <pc:sldMkLst>
          <pc:docMk/>
          <pc:sldMk cId="4169489254" sldId="283"/>
        </pc:sldMkLst>
      </pc:sldChg>
      <pc:sldChg chg="modSp mod">
        <pc:chgData name="Kathrin Decker" userId="b990151d-dbfb-4537-baaf-f3341b4d06f7" providerId="ADAL" clId="{F3D94C39-E274-4015-9FF6-5CCA57122299}" dt="2025-10-22T14:19:36.150" v="64" actId="20577"/>
        <pc:sldMkLst>
          <pc:docMk/>
          <pc:sldMk cId="409637575" sldId="284"/>
        </pc:sldMkLst>
        <pc:spChg chg="mod">
          <ac:chgData name="Kathrin Decker" userId="b990151d-dbfb-4537-baaf-f3341b4d06f7" providerId="ADAL" clId="{F3D94C39-E274-4015-9FF6-5CCA57122299}" dt="2025-10-22T14:19:36.150" v="64" actId="20577"/>
          <ac:spMkLst>
            <pc:docMk/>
            <pc:sldMk cId="409637575" sldId="284"/>
            <ac:spMk id="4" creationId="{D7136FFD-AB5A-3697-0F03-80C05AE03F4A}"/>
          </ac:spMkLst>
        </pc:spChg>
      </pc:sldChg>
      <pc:sldChg chg="add">
        <pc:chgData name="Kathrin Decker" userId="b990151d-dbfb-4537-baaf-f3341b4d06f7" providerId="ADAL" clId="{F3D94C39-E274-4015-9FF6-5CCA57122299}" dt="2025-10-22T14:20:59.786" v="65"/>
        <pc:sldMkLst>
          <pc:docMk/>
          <pc:sldMk cId="2529336819" sldId="285"/>
        </pc:sldMkLst>
      </pc:sldChg>
      <pc:sldChg chg="modSp add mod">
        <pc:chgData name="Kathrin Decker" userId="b990151d-dbfb-4537-baaf-f3341b4d06f7" providerId="ADAL" clId="{F3D94C39-E274-4015-9FF6-5CCA57122299}" dt="2025-10-22T14:32:16.563" v="236" actId="1076"/>
        <pc:sldMkLst>
          <pc:docMk/>
          <pc:sldMk cId="987235796" sldId="286"/>
        </pc:sldMkLst>
        <pc:spChg chg="mod">
          <ac:chgData name="Kathrin Decker" userId="b990151d-dbfb-4537-baaf-f3341b4d06f7" providerId="ADAL" clId="{F3D94C39-E274-4015-9FF6-5CCA57122299}" dt="2025-10-22T14:32:16.563" v="236" actId="1076"/>
          <ac:spMkLst>
            <pc:docMk/>
            <pc:sldMk cId="987235796" sldId="286"/>
            <ac:spMk id="2" creationId="{86BCE296-5B30-04D0-2CBA-2F8178827F21}"/>
          </ac:spMkLst>
        </pc:spChg>
      </pc:sldChg>
      <pc:sldChg chg="modSp add mod">
        <pc:chgData name="Kathrin Decker" userId="b990151d-dbfb-4537-baaf-f3341b4d06f7" providerId="ADAL" clId="{F3D94C39-E274-4015-9FF6-5CCA57122299}" dt="2025-10-22T14:32:40.956" v="240" actId="1076"/>
        <pc:sldMkLst>
          <pc:docMk/>
          <pc:sldMk cId="1658070617" sldId="287"/>
        </pc:sldMkLst>
        <pc:spChg chg="mod">
          <ac:chgData name="Kathrin Decker" userId="b990151d-dbfb-4537-baaf-f3341b4d06f7" providerId="ADAL" clId="{F3D94C39-E274-4015-9FF6-5CCA57122299}" dt="2025-10-22T14:32:40.956" v="240" actId="1076"/>
          <ac:spMkLst>
            <pc:docMk/>
            <pc:sldMk cId="1658070617" sldId="287"/>
            <ac:spMk id="12" creationId="{6A2C842A-67A9-3AFD-E1CA-691EDCE631C1}"/>
          </ac:spMkLst>
        </pc:spChg>
        <pc:spChg chg="mod">
          <ac:chgData name="Kathrin Decker" userId="b990151d-dbfb-4537-baaf-f3341b4d06f7" providerId="ADAL" clId="{F3D94C39-E274-4015-9FF6-5CCA57122299}" dt="2025-10-22T14:32:31.761" v="239" actId="14100"/>
          <ac:spMkLst>
            <pc:docMk/>
            <pc:sldMk cId="1658070617" sldId="287"/>
            <ac:spMk id="13" creationId="{095D001E-EA40-B6A3-DC3D-374EA97612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29475-159E-184B-87AE-82C2D0FE31F0}"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FAD73-CFBE-A94D-86E8-4C1979F1137F}" type="slidenum">
              <a:rPr lang="en-US" smtClean="0"/>
              <a:t>‹#›</a:t>
            </a:fld>
            <a:endParaRPr lang="en-US"/>
          </a:p>
        </p:txBody>
      </p:sp>
    </p:spTree>
    <p:extLst>
      <p:ext uri="{BB962C8B-B14F-4D97-AF65-F5344CB8AC3E}">
        <p14:creationId xmlns:p14="http://schemas.microsoft.com/office/powerpoint/2010/main" val="184482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r="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5F41-B5EE-1B14-A3B7-60A773632C06}"/>
              </a:ext>
            </a:extLst>
          </p:cNvPr>
          <p:cNvSpPr>
            <a:spLocks noGrp="1"/>
          </p:cNvSpPr>
          <p:nvPr>
            <p:ph type="ctrTitle" hasCustomPrompt="1"/>
          </p:nvPr>
        </p:nvSpPr>
        <p:spPr>
          <a:xfrm>
            <a:off x="707921" y="1122363"/>
            <a:ext cx="7445479" cy="2387600"/>
          </a:xfrm>
        </p:spPr>
        <p:txBody>
          <a:bodyPr anchor="b">
            <a:normAutofit/>
          </a:bodyPr>
          <a:lstStyle>
            <a:lvl1pPr algn="l">
              <a:lnSpc>
                <a:spcPts val="6500"/>
              </a:lnSpc>
              <a:defRPr sz="7200" b="1" i="0">
                <a:solidFill>
                  <a:schemeClr val="bg1"/>
                </a:solidFill>
                <a:latin typeface="Calibri" panose="020F0502020204030204" pitchFamily="34" charset="0"/>
                <a:cs typeface="Calibri" panose="020F0502020204030204" pitchFamily="34" charset="0"/>
              </a:defRPr>
            </a:lvl1pPr>
          </a:lstStyle>
          <a:p>
            <a:r>
              <a:rPr lang="en-GB"/>
              <a:t>PRESENTATION </a:t>
            </a:r>
            <a:br>
              <a:rPr lang="en-GB"/>
            </a:br>
            <a:r>
              <a:rPr lang="en-GB"/>
              <a:t>TITLE</a:t>
            </a:r>
            <a:endParaRPr lang="en-US"/>
          </a:p>
        </p:txBody>
      </p:sp>
      <p:sp>
        <p:nvSpPr>
          <p:cNvPr id="3" name="Subtitle 2">
            <a:extLst>
              <a:ext uri="{FF2B5EF4-FFF2-40B4-BE49-F238E27FC236}">
                <a16:creationId xmlns:a16="http://schemas.microsoft.com/office/drawing/2014/main" id="{77458E08-A815-C029-24B4-F24627D1BD2B}"/>
              </a:ext>
            </a:extLst>
          </p:cNvPr>
          <p:cNvSpPr>
            <a:spLocks noGrp="1"/>
          </p:cNvSpPr>
          <p:nvPr>
            <p:ph type="subTitle" idx="1" hasCustomPrompt="1"/>
          </p:nvPr>
        </p:nvSpPr>
        <p:spPr>
          <a:xfrm>
            <a:off x="707921" y="3509963"/>
            <a:ext cx="7315202" cy="1655762"/>
          </a:xfrm>
        </p:spPr>
        <p:txBody>
          <a:bodyPr/>
          <a:lstStyle>
            <a:lvl1pPr marL="0" indent="0" algn="l">
              <a:buNone/>
              <a:defRPr sz="2400" b="1" i="0">
                <a:solidFill>
                  <a:srgbClr val="2C67A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5" name="Picture 4" descr="A logo with text overlay&#10;&#10;Description automatically generated">
            <a:extLst>
              <a:ext uri="{FF2B5EF4-FFF2-40B4-BE49-F238E27FC236}">
                <a16:creationId xmlns:a16="http://schemas.microsoft.com/office/drawing/2014/main" id="{9F529040-3604-C0A0-6E59-7025C99A5841}"/>
              </a:ext>
            </a:extLst>
          </p:cNvPr>
          <p:cNvPicPr>
            <a:picLocks noChangeAspect="1"/>
          </p:cNvPicPr>
          <p:nvPr userDrawn="1"/>
        </p:nvPicPr>
        <p:blipFill>
          <a:blip r:embed="rId3"/>
          <a:stretch>
            <a:fillRect/>
          </a:stretch>
        </p:blipFill>
        <p:spPr>
          <a:xfrm>
            <a:off x="9360074" y="154495"/>
            <a:ext cx="2562583" cy="1133633"/>
          </a:xfrm>
          <a:prstGeom prst="rect">
            <a:avLst/>
          </a:prstGeom>
        </p:spPr>
      </p:pic>
    </p:spTree>
    <p:extLst>
      <p:ext uri="{BB962C8B-B14F-4D97-AF65-F5344CB8AC3E}">
        <p14:creationId xmlns:p14="http://schemas.microsoft.com/office/powerpoint/2010/main" val="383205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r="10000" b="6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4A2C-F4BF-7A8B-BB20-2B8F6C7D4B51}"/>
              </a:ext>
            </a:extLst>
          </p:cNvPr>
          <p:cNvSpPr>
            <a:spLocks noGrp="1"/>
          </p:cNvSpPr>
          <p:nvPr>
            <p:ph type="title" hasCustomPrompt="1"/>
          </p:nvPr>
        </p:nvSpPr>
        <p:spPr/>
        <p:txBody>
          <a:bodyPr/>
          <a:lstStyle>
            <a:lvl1pPr>
              <a:defRPr b="1" i="0">
                <a:solidFill>
                  <a:schemeClr val="bg1"/>
                </a:solidFill>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3AC4A85-F4DD-C7AF-B111-EB6C097B91A9}"/>
              </a:ext>
            </a:extLst>
          </p:cNvPr>
          <p:cNvSpPr>
            <a:spLocks noGrp="1"/>
          </p:cNvSpPr>
          <p:nvPr>
            <p:ph idx="1"/>
          </p:nvPr>
        </p:nvSpPr>
        <p:spPr>
          <a:xfrm>
            <a:off x="838200" y="2241755"/>
            <a:ext cx="10515600" cy="3935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1133EF-4BA7-C9B4-846C-7A2506DBB00F}"/>
              </a:ext>
            </a:extLst>
          </p:cNvPr>
          <p:cNvSpPr>
            <a:spLocks noGrp="1"/>
          </p:cNvSpPr>
          <p:nvPr>
            <p:ph type="dt" sz="half" idx="10"/>
          </p:nvPr>
        </p:nvSpPr>
        <p:spPr/>
        <p:txBody>
          <a:bodyPr/>
          <a:lstStyle/>
          <a:p>
            <a:fld id="{287AC740-0858-2D49-9F04-D69777715359}" type="datetimeFigureOut">
              <a:rPr lang="en-US" smtClean="0"/>
              <a:t>10/22/2025</a:t>
            </a:fld>
            <a:endParaRPr lang="en-US"/>
          </a:p>
        </p:txBody>
      </p:sp>
      <p:sp>
        <p:nvSpPr>
          <p:cNvPr id="5" name="Footer Placeholder 4">
            <a:extLst>
              <a:ext uri="{FF2B5EF4-FFF2-40B4-BE49-F238E27FC236}">
                <a16:creationId xmlns:a16="http://schemas.microsoft.com/office/drawing/2014/main" id="{4D505EDD-0766-E8DC-4515-71B424EA1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A6999-D2AC-1403-E94D-210381A05FB5}"/>
              </a:ext>
            </a:extLst>
          </p:cNvPr>
          <p:cNvSpPr>
            <a:spLocks noGrp="1"/>
          </p:cNvSpPr>
          <p:nvPr>
            <p:ph type="sldNum" sz="quarter" idx="12"/>
          </p:nvPr>
        </p:nvSpPr>
        <p:spPr/>
        <p:txBody>
          <a:bodyPr/>
          <a:lstStyle/>
          <a:p>
            <a:fld id="{EDB71A82-B02F-C344-9AEC-EE2A257666AC}" type="slidenum">
              <a:rPr lang="en-US" smtClean="0"/>
              <a:t>‹#›</a:t>
            </a:fld>
            <a:endParaRPr lang="en-US"/>
          </a:p>
        </p:txBody>
      </p:sp>
      <p:pic>
        <p:nvPicPr>
          <p:cNvPr id="8" name="Picture 7" descr="A logo with text overlay&#10;&#10;Description automatically generated">
            <a:extLst>
              <a:ext uri="{FF2B5EF4-FFF2-40B4-BE49-F238E27FC236}">
                <a16:creationId xmlns:a16="http://schemas.microsoft.com/office/drawing/2014/main" id="{BC85C2DC-6354-CFD4-402E-B2F834F10106}"/>
              </a:ext>
            </a:extLst>
          </p:cNvPr>
          <p:cNvPicPr>
            <a:picLocks noChangeAspect="1"/>
          </p:cNvPicPr>
          <p:nvPr userDrawn="1"/>
        </p:nvPicPr>
        <p:blipFill>
          <a:blip r:embed="rId3"/>
          <a:stretch>
            <a:fillRect/>
          </a:stretch>
        </p:blipFill>
        <p:spPr>
          <a:xfrm>
            <a:off x="10706470" y="6243503"/>
            <a:ext cx="1367107" cy="604780"/>
          </a:xfrm>
          <a:prstGeom prst="rect">
            <a:avLst/>
          </a:prstGeom>
        </p:spPr>
      </p:pic>
    </p:spTree>
    <p:extLst>
      <p:ext uri="{BB962C8B-B14F-4D97-AF65-F5344CB8AC3E}">
        <p14:creationId xmlns:p14="http://schemas.microsoft.com/office/powerpoint/2010/main" val="302895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r="10000" b="6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4A2C-F4BF-7A8B-BB20-2B8F6C7D4B51}"/>
              </a:ext>
            </a:extLst>
          </p:cNvPr>
          <p:cNvSpPr>
            <a:spLocks noGrp="1"/>
          </p:cNvSpPr>
          <p:nvPr>
            <p:ph type="title" hasCustomPrompt="1"/>
          </p:nvPr>
        </p:nvSpPr>
        <p:spPr/>
        <p:txBody>
          <a:bodyPr/>
          <a:lstStyle>
            <a:lvl1pPr>
              <a:defRPr b="1" i="0">
                <a:solidFill>
                  <a:schemeClr val="bg1"/>
                </a:solidFill>
                <a:latin typeface="Calibri" panose="020F0502020204030204" pitchFamily="34" charset="0"/>
                <a:cs typeface="Calibri" panose="020F050202020403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3AC4A85-F4DD-C7AF-B111-EB6C097B91A9}"/>
              </a:ext>
            </a:extLst>
          </p:cNvPr>
          <p:cNvSpPr>
            <a:spLocks noGrp="1"/>
          </p:cNvSpPr>
          <p:nvPr>
            <p:ph idx="1"/>
          </p:nvPr>
        </p:nvSpPr>
        <p:spPr>
          <a:xfrm>
            <a:off x="838200" y="2241755"/>
            <a:ext cx="10515600" cy="3935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1133EF-4BA7-C9B4-846C-7A2506DBB00F}"/>
              </a:ext>
            </a:extLst>
          </p:cNvPr>
          <p:cNvSpPr>
            <a:spLocks noGrp="1"/>
          </p:cNvSpPr>
          <p:nvPr>
            <p:ph type="dt" sz="half" idx="10"/>
          </p:nvPr>
        </p:nvSpPr>
        <p:spPr/>
        <p:txBody>
          <a:bodyPr/>
          <a:lstStyle/>
          <a:p>
            <a:fld id="{287AC740-0858-2D49-9F04-D69777715359}" type="datetimeFigureOut">
              <a:rPr lang="en-US" smtClean="0"/>
              <a:t>10/22/2025</a:t>
            </a:fld>
            <a:endParaRPr lang="en-US"/>
          </a:p>
        </p:txBody>
      </p:sp>
      <p:sp>
        <p:nvSpPr>
          <p:cNvPr id="5" name="Footer Placeholder 4">
            <a:extLst>
              <a:ext uri="{FF2B5EF4-FFF2-40B4-BE49-F238E27FC236}">
                <a16:creationId xmlns:a16="http://schemas.microsoft.com/office/drawing/2014/main" id="{4D505EDD-0766-E8DC-4515-71B424EA1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A6999-D2AC-1403-E94D-210381A05FB5}"/>
              </a:ext>
            </a:extLst>
          </p:cNvPr>
          <p:cNvSpPr>
            <a:spLocks noGrp="1"/>
          </p:cNvSpPr>
          <p:nvPr>
            <p:ph type="sldNum" sz="quarter" idx="12"/>
          </p:nvPr>
        </p:nvSpPr>
        <p:spPr/>
        <p:txBody>
          <a:bodyPr/>
          <a:lstStyle/>
          <a:p>
            <a:fld id="{EDB71A82-B02F-C344-9AEC-EE2A257666AC}" type="slidenum">
              <a:rPr lang="en-US" smtClean="0"/>
              <a:t>‹#›</a:t>
            </a:fld>
            <a:endParaRPr lang="en-US"/>
          </a:p>
        </p:txBody>
      </p:sp>
      <p:pic>
        <p:nvPicPr>
          <p:cNvPr id="7" name="Picture 6" descr="A close-up of a text&#10;&#10;Description automatically generated">
            <a:extLst>
              <a:ext uri="{FF2B5EF4-FFF2-40B4-BE49-F238E27FC236}">
                <a16:creationId xmlns:a16="http://schemas.microsoft.com/office/drawing/2014/main" id="{72B3FFEC-75C7-D60A-EECD-387E0F394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7685" y="6319603"/>
            <a:ext cx="2605653" cy="438618"/>
          </a:xfrm>
          <a:prstGeom prst="rect">
            <a:avLst/>
          </a:prstGeom>
        </p:spPr>
      </p:pic>
    </p:spTree>
    <p:extLst>
      <p:ext uri="{BB962C8B-B14F-4D97-AF65-F5344CB8AC3E}">
        <p14:creationId xmlns:p14="http://schemas.microsoft.com/office/powerpoint/2010/main" val="298043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7" name="Picture 6" descr="A black and orange background&#10;&#10;Description automatically generated">
            <a:extLst>
              <a:ext uri="{FF2B5EF4-FFF2-40B4-BE49-F238E27FC236}">
                <a16:creationId xmlns:a16="http://schemas.microsoft.com/office/drawing/2014/main" id="{3E289F75-AA6D-39DC-7DE1-60ED3AF8E674}"/>
              </a:ext>
            </a:extLst>
          </p:cNvPr>
          <p:cNvPicPr>
            <a:picLocks noChangeAspect="1"/>
          </p:cNvPicPr>
          <p:nvPr userDrawn="1"/>
        </p:nvPicPr>
        <p:blipFill>
          <a:blip r:embed="rId2"/>
          <a:stretch>
            <a:fillRect/>
          </a:stretch>
        </p:blipFill>
        <p:spPr>
          <a:xfrm flipV="1">
            <a:off x="0" y="5676468"/>
            <a:ext cx="13658850" cy="1181531"/>
          </a:xfrm>
          <a:prstGeom prst="rect">
            <a:avLst/>
          </a:prstGeom>
        </p:spPr>
      </p:pic>
      <p:cxnSp>
        <p:nvCxnSpPr>
          <p:cNvPr id="4" name="Straight Connector 3">
            <a:extLst>
              <a:ext uri="{FF2B5EF4-FFF2-40B4-BE49-F238E27FC236}">
                <a16:creationId xmlns:a16="http://schemas.microsoft.com/office/drawing/2014/main" id="{CF056AC3-9416-950F-FA98-B46A87E1FDB3}"/>
              </a:ext>
            </a:extLst>
          </p:cNvPr>
          <p:cNvCxnSpPr>
            <a:cxnSpLocks/>
          </p:cNvCxnSpPr>
          <p:nvPr userDrawn="1"/>
        </p:nvCxnSpPr>
        <p:spPr>
          <a:xfrm>
            <a:off x="2824480" y="5872480"/>
            <a:ext cx="901192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DE20460-F34E-C746-D67F-E2FCCD1E577E}"/>
              </a:ext>
            </a:extLst>
          </p:cNvPr>
          <p:cNvSpPr txBox="1"/>
          <p:nvPr userDrawn="1"/>
        </p:nvSpPr>
        <p:spPr>
          <a:xfrm>
            <a:off x="73659" y="6188014"/>
            <a:ext cx="6298565" cy="461665"/>
          </a:xfrm>
          <a:prstGeom prst="rect">
            <a:avLst/>
          </a:prstGeom>
          <a:solidFill>
            <a:srgbClr val="FF9F19"/>
          </a:solidFill>
        </p:spPr>
        <p:txBody>
          <a:bodyPr wrap="square" rtlCol="0">
            <a:spAutoFit/>
          </a:bodyPr>
          <a:lstStyle/>
          <a:p>
            <a:r>
              <a:rPr lang="en-GB" sz="800" dirty="0">
                <a:solidFill>
                  <a:schemeClr val="bg1"/>
                </a:solidFill>
                <a:latin typeface="+mn-lt"/>
              </a:rPr>
              <a:t>This is a community-sourced case study, not yet verified by SPP. </a:t>
            </a:r>
          </a:p>
          <a:p>
            <a:r>
              <a:rPr lang="en-GB" sz="800" dirty="0">
                <a:solidFill>
                  <a:schemeClr val="bg1"/>
                </a:solidFill>
                <a:latin typeface="+mn-lt"/>
              </a:rPr>
              <a:t>Please note: </a:t>
            </a:r>
            <a:r>
              <a:rPr lang="en-GB" sz="800" b="0" i="0" dirty="0">
                <a:solidFill>
                  <a:schemeClr val="bg1"/>
                </a:solidFill>
                <a:effectLst/>
                <a:latin typeface="Flama-Book"/>
              </a:rPr>
              <a:t>The Guide has benefited from the input of individuals, companies, and organizations. </a:t>
            </a:r>
          </a:p>
          <a:p>
            <a:r>
              <a:rPr lang="en-GB" sz="800" b="0" i="0" dirty="0">
                <a:solidFill>
                  <a:schemeClr val="bg1"/>
                </a:solidFill>
                <a:effectLst/>
                <a:latin typeface="Flama-Book"/>
              </a:rPr>
              <a:t>The views expressed in the Guide are not necessarily those of the Sustainable Procurement Pledge. SPP accepts no liability for content. </a:t>
            </a:r>
            <a:endParaRPr lang="en-GB" sz="800" dirty="0">
              <a:solidFill>
                <a:schemeClr val="bg1"/>
              </a:solidFill>
              <a:latin typeface="+mn-lt"/>
            </a:endParaRPr>
          </a:p>
        </p:txBody>
      </p:sp>
      <p:cxnSp>
        <p:nvCxnSpPr>
          <p:cNvPr id="16" name="Straight Connector 15">
            <a:extLst>
              <a:ext uri="{FF2B5EF4-FFF2-40B4-BE49-F238E27FC236}">
                <a16:creationId xmlns:a16="http://schemas.microsoft.com/office/drawing/2014/main" id="{767255A5-D1F5-D9E6-DC2A-50DC1D8632F9}"/>
              </a:ext>
            </a:extLst>
          </p:cNvPr>
          <p:cNvCxnSpPr>
            <a:cxnSpLocks/>
          </p:cNvCxnSpPr>
          <p:nvPr userDrawn="1"/>
        </p:nvCxnSpPr>
        <p:spPr>
          <a:xfrm>
            <a:off x="2824480" y="1209040"/>
            <a:ext cx="9011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logo with white text&#10;&#10;Description automatically generated">
            <a:extLst>
              <a:ext uri="{FF2B5EF4-FFF2-40B4-BE49-F238E27FC236}">
                <a16:creationId xmlns:a16="http://schemas.microsoft.com/office/drawing/2014/main" id="{40E4B052-428F-74CE-651E-36B71D5E5A5F}"/>
              </a:ext>
            </a:extLst>
          </p:cNvPr>
          <p:cNvPicPr>
            <a:picLocks noChangeAspect="1"/>
          </p:cNvPicPr>
          <p:nvPr userDrawn="1"/>
        </p:nvPicPr>
        <p:blipFill>
          <a:blip r:embed="rId3"/>
          <a:stretch>
            <a:fillRect/>
          </a:stretch>
        </p:blipFill>
        <p:spPr>
          <a:xfrm>
            <a:off x="10254024" y="6326385"/>
            <a:ext cx="1256126" cy="531614"/>
          </a:xfrm>
          <a:prstGeom prst="rect">
            <a:avLst/>
          </a:prstGeom>
        </p:spPr>
      </p:pic>
      <p:pic>
        <p:nvPicPr>
          <p:cNvPr id="11" name="Picture 10" descr="A black and orange background&#10;&#10;Description automatically generated">
            <a:extLst>
              <a:ext uri="{FF2B5EF4-FFF2-40B4-BE49-F238E27FC236}">
                <a16:creationId xmlns:a16="http://schemas.microsoft.com/office/drawing/2014/main" id="{B6E6D7D7-0F3F-45DC-622E-6F2A10D75D5E}"/>
              </a:ext>
            </a:extLst>
          </p:cNvPr>
          <p:cNvPicPr>
            <a:picLocks noChangeAspect="1"/>
          </p:cNvPicPr>
          <p:nvPr userDrawn="1"/>
        </p:nvPicPr>
        <p:blipFill>
          <a:blip r:embed="rId2"/>
          <a:srcRect l="21263" t="4215" r="49968" b="11839"/>
          <a:stretch/>
        </p:blipFill>
        <p:spPr>
          <a:xfrm rot="10800000" flipV="1">
            <a:off x="9646661" y="2218"/>
            <a:ext cx="1391826" cy="615864"/>
          </a:xfrm>
          <a:prstGeom prst="rect">
            <a:avLst/>
          </a:prstGeom>
        </p:spPr>
      </p:pic>
      <p:sp>
        <p:nvSpPr>
          <p:cNvPr id="12" name="TextBox 11">
            <a:extLst>
              <a:ext uri="{FF2B5EF4-FFF2-40B4-BE49-F238E27FC236}">
                <a16:creationId xmlns:a16="http://schemas.microsoft.com/office/drawing/2014/main" id="{94819D39-23BC-D9A5-0792-DFB1E4F76858}"/>
              </a:ext>
            </a:extLst>
          </p:cNvPr>
          <p:cNvSpPr txBox="1"/>
          <p:nvPr userDrawn="1"/>
        </p:nvSpPr>
        <p:spPr>
          <a:xfrm>
            <a:off x="9741229" y="19050"/>
            <a:ext cx="1202690" cy="338554"/>
          </a:xfrm>
          <a:prstGeom prst="rect">
            <a:avLst/>
          </a:prstGeom>
          <a:solidFill>
            <a:srgbClr val="FF9F19"/>
          </a:solidFill>
        </p:spPr>
        <p:txBody>
          <a:bodyPr wrap="square" rtlCol="0">
            <a:spAutoFit/>
          </a:bodyPr>
          <a:lstStyle/>
          <a:p>
            <a:pPr algn="ctr"/>
            <a:r>
              <a:rPr lang="en-GB" sz="800" dirty="0">
                <a:solidFill>
                  <a:schemeClr val="bg1"/>
                </a:solidFill>
                <a:latin typeface="+mn-lt"/>
              </a:rPr>
              <a:t>COMMUNITY SOURCED</a:t>
            </a:r>
          </a:p>
          <a:p>
            <a:pPr algn="ctr"/>
            <a:r>
              <a:rPr lang="en-GB" sz="800" dirty="0">
                <a:solidFill>
                  <a:schemeClr val="bg1"/>
                </a:solidFill>
                <a:latin typeface="+mn-lt"/>
              </a:rPr>
              <a:t>CASE STUDY</a:t>
            </a:r>
          </a:p>
        </p:txBody>
      </p:sp>
    </p:spTree>
    <p:extLst>
      <p:ext uri="{BB962C8B-B14F-4D97-AF65-F5344CB8AC3E}">
        <p14:creationId xmlns:p14="http://schemas.microsoft.com/office/powerpoint/2010/main" val="310167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139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F21EBF-0702-FFD0-6DCC-C3275AF6D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14597E-963D-009C-05D0-F5CD2EC84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65D2AF-8E70-8A76-6405-61DFEE1EF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AC740-0858-2D49-9F04-D69777715359}" type="datetimeFigureOut">
              <a:rPr lang="en-US" smtClean="0"/>
              <a:t>10/22/2025</a:t>
            </a:fld>
            <a:endParaRPr lang="en-US"/>
          </a:p>
        </p:txBody>
      </p:sp>
      <p:sp>
        <p:nvSpPr>
          <p:cNvPr id="5" name="Footer Placeholder 4">
            <a:extLst>
              <a:ext uri="{FF2B5EF4-FFF2-40B4-BE49-F238E27FC236}">
                <a16:creationId xmlns:a16="http://schemas.microsoft.com/office/drawing/2014/main" id="{C140B9F9-3996-7C47-EFFA-18158C0A9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5E713D-E5E7-6892-E0B2-CB810D9C2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71A82-B02F-C344-9AEC-EE2A257666AC}" type="slidenum">
              <a:rPr lang="en-US" smtClean="0"/>
              <a:t>‹#›</a:t>
            </a:fld>
            <a:endParaRPr lang="en-US"/>
          </a:p>
        </p:txBody>
      </p:sp>
    </p:spTree>
    <p:extLst>
      <p:ext uri="{BB962C8B-B14F-4D97-AF65-F5344CB8AC3E}">
        <p14:creationId xmlns:p14="http://schemas.microsoft.com/office/powerpoint/2010/main" val="245534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B6A4E-8740-96DE-E1EB-66EEB64A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118F72-E012-8290-5D54-2581C40EE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1715D6-774C-BFCA-9CB6-85EF65E4D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813AF-C70C-E643-B2F3-791FE18E96C9}" type="datetimeFigureOut">
              <a:rPr lang="en-US" smtClean="0"/>
              <a:t>10/22/2025</a:t>
            </a:fld>
            <a:endParaRPr lang="en-US"/>
          </a:p>
        </p:txBody>
      </p:sp>
      <p:sp>
        <p:nvSpPr>
          <p:cNvPr id="5" name="Footer Placeholder 4">
            <a:extLst>
              <a:ext uri="{FF2B5EF4-FFF2-40B4-BE49-F238E27FC236}">
                <a16:creationId xmlns:a16="http://schemas.microsoft.com/office/drawing/2014/main" id="{8DACCC86-0BE5-6C6C-B8F9-5D513C069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8A810C-8A43-CC1F-1CA4-2B2CB3A1B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1B1A6-F57F-1A47-81ED-903781CF2B06}" type="slidenum">
              <a:rPr lang="en-US" smtClean="0"/>
              <a:t>‹#›</a:t>
            </a:fld>
            <a:endParaRPr lang="en-US"/>
          </a:p>
        </p:txBody>
      </p:sp>
    </p:spTree>
    <p:extLst>
      <p:ext uri="{BB962C8B-B14F-4D97-AF65-F5344CB8AC3E}">
        <p14:creationId xmlns:p14="http://schemas.microsoft.com/office/powerpoint/2010/main" val="254097908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pp.earth/the-guide/"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forms.office.com/e/H65icDW7zZ"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embeddingproject.org/procurement-whee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pp.earth/the-guide/"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086BF-0A69-815F-3D29-E3F8ED8755D3}"/>
              </a:ext>
            </a:extLst>
          </p:cNvPr>
          <p:cNvSpPr>
            <a:spLocks noGrp="1"/>
          </p:cNvSpPr>
          <p:nvPr>
            <p:ph type="ctrTitle"/>
          </p:nvPr>
        </p:nvSpPr>
        <p:spPr>
          <a:xfrm>
            <a:off x="707921" y="1629440"/>
            <a:ext cx="7445479" cy="2387600"/>
          </a:xfrm>
        </p:spPr>
        <p:txBody>
          <a:bodyPr>
            <a:normAutofit fontScale="90000"/>
          </a:bodyPr>
          <a:lstStyle/>
          <a:p>
            <a:r>
              <a:rPr lang="en-US" dirty="0"/>
              <a:t>THE GUIDE </a:t>
            </a:r>
            <a:br>
              <a:rPr lang="en-US" dirty="0"/>
            </a:br>
            <a:r>
              <a:rPr lang="en-US" sz="4400" dirty="0"/>
              <a:t>Ugly truths &amp; success factors of sustainable procurement</a:t>
            </a:r>
            <a:endParaRPr lang="en-US" dirty="0"/>
          </a:p>
        </p:txBody>
      </p:sp>
      <p:sp>
        <p:nvSpPr>
          <p:cNvPr id="3" name="Subtitle 2">
            <a:extLst>
              <a:ext uri="{FF2B5EF4-FFF2-40B4-BE49-F238E27FC236}">
                <a16:creationId xmlns:a16="http://schemas.microsoft.com/office/drawing/2014/main" id="{E2AEC0C3-545B-4ACF-3649-E42399C188A3}"/>
              </a:ext>
            </a:extLst>
          </p:cNvPr>
          <p:cNvSpPr>
            <a:spLocks noGrp="1"/>
          </p:cNvSpPr>
          <p:nvPr>
            <p:ph type="subTitle" idx="1"/>
          </p:nvPr>
        </p:nvSpPr>
        <p:spPr>
          <a:xfrm>
            <a:off x="707921" y="4056611"/>
            <a:ext cx="7315202" cy="1109114"/>
          </a:xfrm>
        </p:spPr>
        <p:txBody>
          <a:bodyPr/>
          <a:lstStyle/>
          <a:p>
            <a:r>
              <a:rPr lang="de-DE" dirty="0">
                <a:solidFill>
                  <a:schemeClr val="bg1"/>
                </a:solidFill>
              </a:rPr>
              <a:t>G</a:t>
            </a:r>
            <a:r>
              <a:rPr lang="en-US" dirty="0">
                <a:solidFill>
                  <a:schemeClr val="bg1"/>
                </a:solidFill>
              </a:rPr>
              <a:t>et inspired and contribute your real-life insights into your sustainable procurement journey </a:t>
            </a:r>
          </a:p>
        </p:txBody>
      </p:sp>
    </p:spTree>
    <p:extLst>
      <p:ext uri="{BB962C8B-B14F-4D97-AF65-F5344CB8AC3E}">
        <p14:creationId xmlns:p14="http://schemas.microsoft.com/office/powerpoint/2010/main" val="227526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BBFA689D-DF83-9DA5-E242-C8438B9F1F2F}"/>
              </a:ext>
            </a:extLst>
          </p:cNvPr>
          <p:cNvSpPr>
            <a:spLocks noGrp="1"/>
          </p:cNvSpPr>
          <p:nvPr>
            <p:ph type="title"/>
          </p:nvPr>
        </p:nvSpPr>
        <p:spPr>
          <a:xfrm>
            <a:off x="838200" y="365125"/>
            <a:ext cx="10515600" cy="1325563"/>
          </a:xfrm>
        </p:spPr>
        <p:txBody>
          <a:bodyPr/>
          <a:lstStyle/>
          <a:p>
            <a:r>
              <a:rPr lang="en-US" dirty="0"/>
              <a:t>THE GUIDE – get involved </a:t>
            </a:r>
          </a:p>
        </p:txBody>
      </p:sp>
      <p:sp>
        <p:nvSpPr>
          <p:cNvPr id="30" name="Content Placeholder 2">
            <a:extLst>
              <a:ext uri="{FF2B5EF4-FFF2-40B4-BE49-F238E27FC236}">
                <a16:creationId xmlns:a16="http://schemas.microsoft.com/office/drawing/2014/main" id="{71919110-A9F2-9386-52F6-BA48E4AD8A7C}"/>
              </a:ext>
            </a:extLst>
          </p:cNvPr>
          <p:cNvSpPr>
            <a:spLocks noGrp="1"/>
          </p:cNvSpPr>
          <p:nvPr>
            <p:ph idx="1"/>
          </p:nvPr>
        </p:nvSpPr>
        <p:spPr>
          <a:xfrm>
            <a:off x="238298" y="3713673"/>
            <a:ext cx="3652520" cy="2248766"/>
          </a:xfrm>
        </p:spPr>
        <p:txBody>
          <a:bodyPr>
            <a:normAutofit/>
          </a:bodyPr>
          <a:lstStyle/>
          <a:p>
            <a:pPr marL="0" indent="0" algn="ctr">
              <a:buNone/>
            </a:pPr>
            <a:r>
              <a:rPr lang="en-US" dirty="0"/>
              <a:t>We Need Speed!</a:t>
            </a:r>
          </a:p>
          <a:p>
            <a:pPr marL="0" indent="0" algn="ctr">
              <a:buNone/>
            </a:pPr>
            <a:r>
              <a:rPr lang="en-US" sz="1600" dirty="0"/>
              <a:t>Improving the sustainability of procurement practices is not easy! However, both the business and societal benefits are huge. We need to gain momentum by learning from each other. THE GUIDE offers open-source practical learning to all. </a:t>
            </a:r>
          </a:p>
        </p:txBody>
      </p:sp>
      <p:sp>
        <p:nvSpPr>
          <p:cNvPr id="31" name="Content Placeholder 2">
            <a:extLst>
              <a:ext uri="{FF2B5EF4-FFF2-40B4-BE49-F238E27FC236}">
                <a16:creationId xmlns:a16="http://schemas.microsoft.com/office/drawing/2014/main" id="{E2C5EE66-6D70-399B-5374-EDF833A59B65}"/>
              </a:ext>
            </a:extLst>
          </p:cNvPr>
          <p:cNvSpPr txBox="1">
            <a:spLocks/>
          </p:cNvSpPr>
          <p:nvPr/>
        </p:nvSpPr>
        <p:spPr>
          <a:xfrm>
            <a:off x="4083858" y="3713673"/>
            <a:ext cx="3652520" cy="2248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Easy, Practical Guidance</a:t>
            </a:r>
          </a:p>
          <a:p>
            <a:pPr marL="0" indent="0" algn="ctr">
              <a:buFont typeface="Arial" panose="020B0604020202020204" pitchFamily="34" charset="0"/>
              <a:buNone/>
            </a:pPr>
            <a:r>
              <a:rPr lang="en-US" sz="1600" dirty="0"/>
              <a:t>THE GUIDE shines a light on the real challenges (‘Ugly Truths’) we all face and responds to them with tried and tested success factors supported by real world case studies.</a:t>
            </a:r>
          </a:p>
          <a:p>
            <a:pPr marL="0" indent="0" algn="ctr">
              <a:buFont typeface="Arial" panose="020B0604020202020204" pitchFamily="34" charset="0"/>
              <a:buNone/>
            </a:pPr>
            <a:endParaRPr lang="en-US" dirty="0"/>
          </a:p>
        </p:txBody>
      </p:sp>
      <p:sp>
        <p:nvSpPr>
          <p:cNvPr id="32" name="Content Placeholder 2">
            <a:extLst>
              <a:ext uri="{FF2B5EF4-FFF2-40B4-BE49-F238E27FC236}">
                <a16:creationId xmlns:a16="http://schemas.microsoft.com/office/drawing/2014/main" id="{31057A87-2199-2954-9E27-F733040A7098}"/>
              </a:ext>
            </a:extLst>
          </p:cNvPr>
          <p:cNvSpPr txBox="1">
            <a:spLocks/>
          </p:cNvSpPr>
          <p:nvPr/>
        </p:nvSpPr>
        <p:spPr>
          <a:xfrm>
            <a:off x="7946967" y="3713673"/>
            <a:ext cx="3909291" cy="2779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Everyone!</a:t>
            </a:r>
          </a:p>
          <a:p>
            <a:pPr marL="0" indent="0" algn="ctr">
              <a:buNone/>
            </a:pPr>
            <a:r>
              <a:rPr lang="en-US" sz="1600" dirty="0"/>
              <a:t>What the world needs now is… </a:t>
            </a:r>
            <a:br>
              <a:rPr lang="en-US" sz="1600" dirty="0"/>
            </a:br>
            <a:r>
              <a:rPr lang="en-US" sz="1600" b="1" i="1" dirty="0"/>
              <a:t>Courageous Collaboration</a:t>
            </a:r>
            <a:r>
              <a:rPr lang="en-US" sz="1600" dirty="0"/>
              <a:t>. Each and everyone of us need to bring questions and answers together. THE GUIDE offers a platform for shared learning and celebrates those willing to help lead the way. YOUR input, whether feedback or a case-study is what our community needs. </a:t>
            </a:r>
          </a:p>
          <a:p>
            <a:pPr marL="0" indent="0" algn="ctr">
              <a:buNone/>
            </a:pPr>
            <a:r>
              <a:rPr lang="en-US" sz="1600" b="1" dirty="0"/>
              <a:t>Thank you for YOUR support!</a:t>
            </a:r>
            <a:endParaRPr lang="en-US" dirty="0"/>
          </a:p>
          <a:p>
            <a:pPr marL="0" indent="0" algn="ctr">
              <a:buFont typeface="Arial" panose="020B0604020202020204" pitchFamily="34" charset="0"/>
              <a:buNone/>
            </a:pPr>
            <a:endParaRPr lang="en-US" dirty="0"/>
          </a:p>
        </p:txBody>
      </p:sp>
      <p:grpSp>
        <p:nvGrpSpPr>
          <p:cNvPr id="36" name="Group 35">
            <a:extLst>
              <a:ext uri="{FF2B5EF4-FFF2-40B4-BE49-F238E27FC236}">
                <a16:creationId xmlns:a16="http://schemas.microsoft.com/office/drawing/2014/main" id="{81CD7B0F-F3A3-4774-8CBA-72EEE42A032D}"/>
              </a:ext>
            </a:extLst>
          </p:cNvPr>
          <p:cNvGrpSpPr/>
          <p:nvPr/>
        </p:nvGrpSpPr>
        <p:grpSpPr>
          <a:xfrm>
            <a:off x="1470077" y="2483115"/>
            <a:ext cx="1188961" cy="1188961"/>
            <a:chOff x="5224659" y="3624460"/>
            <a:chExt cx="1188961" cy="1188961"/>
          </a:xfrm>
        </p:grpSpPr>
        <p:pic>
          <p:nvPicPr>
            <p:cNvPr id="33" name="Picture 32">
              <a:extLst>
                <a:ext uri="{FF2B5EF4-FFF2-40B4-BE49-F238E27FC236}">
                  <a16:creationId xmlns:a16="http://schemas.microsoft.com/office/drawing/2014/main" id="{2AD3A032-1551-3091-DF8D-278C19AA7D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4659" y="3624460"/>
              <a:ext cx="1188961" cy="1188961"/>
            </a:xfrm>
            <a:prstGeom prst="rect">
              <a:avLst/>
            </a:prstGeom>
          </p:spPr>
        </p:pic>
        <p:sp>
          <p:nvSpPr>
            <p:cNvPr id="35" name="Content Placeholder 2">
              <a:extLst>
                <a:ext uri="{FF2B5EF4-FFF2-40B4-BE49-F238E27FC236}">
                  <a16:creationId xmlns:a16="http://schemas.microsoft.com/office/drawing/2014/main" id="{D91EFDCF-5F55-5181-2FFC-D093297024EC}"/>
                </a:ext>
              </a:extLst>
            </p:cNvPr>
            <p:cNvSpPr txBox="1">
              <a:spLocks/>
            </p:cNvSpPr>
            <p:nvPr/>
          </p:nvSpPr>
          <p:spPr>
            <a:xfrm>
              <a:off x="5370252" y="4028085"/>
              <a:ext cx="964277" cy="498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lumMod val="95000"/>
                    </a:schemeClr>
                  </a:solidFill>
                </a:rPr>
                <a:t>Why</a:t>
              </a:r>
            </a:p>
            <a:p>
              <a:pPr marL="0" indent="0">
                <a:buFont typeface="Arial" panose="020B0604020202020204" pitchFamily="34" charset="0"/>
                <a:buNone/>
              </a:pPr>
              <a:endParaRPr lang="en-US" b="1" dirty="0"/>
            </a:p>
          </p:txBody>
        </p:sp>
      </p:grpSp>
      <p:grpSp>
        <p:nvGrpSpPr>
          <p:cNvPr id="37" name="Group 36">
            <a:extLst>
              <a:ext uri="{FF2B5EF4-FFF2-40B4-BE49-F238E27FC236}">
                <a16:creationId xmlns:a16="http://schemas.microsoft.com/office/drawing/2014/main" id="{D7210F96-20E4-81B5-9AF0-FDD9BD53427F}"/>
              </a:ext>
            </a:extLst>
          </p:cNvPr>
          <p:cNvGrpSpPr/>
          <p:nvPr/>
        </p:nvGrpSpPr>
        <p:grpSpPr>
          <a:xfrm>
            <a:off x="9310827" y="2483115"/>
            <a:ext cx="1188961" cy="1188961"/>
            <a:chOff x="5224659" y="3624460"/>
            <a:chExt cx="1188961" cy="1188961"/>
          </a:xfrm>
        </p:grpSpPr>
        <p:pic>
          <p:nvPicPr>
            <p:cNvPr id="38" name="Picture 37">
              <a:extLst>
                <a:ext uri="{FF2B5EF4-FFF2-40B4-BE49-F238E27FC236}">
                  <a16:creationId xmlns:a16="http://schemas.microsoft.com/office/drawing/2014/main" id="{EC539072-656D-E88D-CD0B-8BF39B3391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4659" y="3624460"/>
              <a:ext cx="1188961" cy="1188961"/>
            </a:xfrm>
            <a:prstGeom prst="rect">
              <a:avLst/>
            </a:prstGeom>
          </p:spPr>
        </p:pic>
        <p:sp>
          <p:nvSpPr>
            <p:cNvPr id="39" name="Content Placeholder 2">
              <a:extLst>
                <a:ext uri="{FF2B5EF4-FFF2-40B4-BE49-F238E27FC236}">
                  <a16:creationId xmlns:a16="http://schemas.microsoft.com/office/drawing/2014/main" id="{2C8389F5-78DA-84AE-55A8-1FE6E2B232E9}"/>
                </a:ext>
              </a:extLst>
            </p:cNvPr>
            <p:cNvSpPr txBox="1">
              <a:spLocks/>
            </p:cNvSpPr>
            <p:nvPr/>
          </p:nvSpPr>
          <p:spPr>
            <a:xfrm>
              <a:off x="5370252" y="4028085"/>
              <a:ext cx="964277" cy="498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lumMod val="95000"/>
                    </a:schemeClr>
                  </a:solidFill>
                </a:rPr>
                <a:t>Who</a:t>
              </a:r>
            </a:p>
            <a:p>
              <a:pPr marL="0" indent="0">
                <a:buFont typeface="Arial" panose="020B0604020202020204" pitchFamily="34" charset="0"/>
                <a:buNone/>
              </a:pPr>
              <a:endParaRPr lang="en-US" b="1" dirty="0"/>
            </a:p>
          </p:txBody>
        </p:sp>
      </p:grpSp>
      <p:grpSp>
        <p:nvGrpSpPr>
          <p:cNvPr id="43" name="Group 42">
            <a:extLst>
              <a:ext uri="{FF2B5EF4-FFF2-40B4-BE49-F238E27FC236}">
                <a16:creationId xmlns:a16="http://schemas.microsoft.com/office/drawing/2014/main" id="{CF29AF7D-7D74-3995-6E73-CDB23BAC4E87}"/>
              </a:ext>
            </a:extLst>
          </p:cNvPr>
          <p:cNvGrpSpPr/>
          <p:nvPr/>
        </p:nvGrpSpPr>
        <p:grpSpPr>
          <a:xfrm>
            <a:off x="5315637" y="2452981"/>
            <a:ext cx="1188961" cy="1188961"/>
            <a:chOff x="8774661" y="3824338"/>
            <a:chExt cx="1075756" cy="1090061"/>
          </a:xfrm>
        </p:grpSpPr>
        <p:pic>
          <p:nvPicPr>
            <p:cNvPr id="34" name="Picture 33">
              <a:extLst>
                <a:ext uri="{FF2B5EF4-FFF2-40B4-BE49-F238E27FC236}">
                  <a16:creationId xmlns:a16="http://schemas.microsoft.com/office/drawing/2014/main" id="{B06D24E5-8EA6-BC4A-4113-85CD626CA9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4661" y="3824338"/>
              <a:ext cx="1075756" cy="1090061"/>
            </a:xfrm>
            <a:prstGeom prst="rect">
              <a:avLst/>
            </a:prstGeom>
          </p:spPr>
        </p:pic>
        <p:sp>
          <p:nvSpPr>
            <p:cNvPr id="42" name="Content Placeholder 2">
              <a:extLst>
                <a:ext uri="{FF2B5EF4-FFF2-40B4-BE49-F238E27FC236}">
                  <a16:creationId xmlns:a16="http://schemas.microsoft.com/office/drawing/2014/main" id="{71731CB8-AA5F-EB42-567B-F2495E99E64F}"/>
                </a:ext>
              </a:extLst>
            </p:cNvPr>
            <p:cNvSpPr txBox="1">
              <a:spLocks/>
            </p:cNvSpPr>
            <p:nvPr/>
          </p:nvSpPr>
          <p:spPr>
            <a:xfrm>
              <a:off x="8817191" y="4157175"/>
              <a:ext cx="964277" cy="498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bg1">
                      <a:lumMod val="95000"/>
                    </a:schemeClr>
                  </a:solidFill>
                </a:rPr>
                <a:t>What</a:t>
              </a:r>
            </a:p>
          </p:txBody>
        </p:sp>
      </p:grpSp>
    </p:spTree>
    <p:extLst>
      <p:ext uri="{BB962C8B-B14F-4D97-AF65-F5344CB8AC3E}">
        <p14:creationId xmlns:p14="http://schemas.microsoft.com/office/powerpoint/2010/main" val="71128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C851A58-F36D-FF7B-6D13-30FBF9425E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6369" y="2481146"/>
            <a:ext cx="2484279" cy="2402802"/>
          </a:xfrm>
          <a:prstGeom prst="ellipse">
            <a:avLst/>
          </a:prstGeom>
        </p:spPr>
      </p:pic>
      <p:sp>
        <p:nvSpPr>
          <p:cNvPr id="4" name="Title 1">
            <a:extLst>
              <a:ext uri="{FF2B5EF4-FFF2-40B4-BE49-F238E27FC236}">
                <a16:creationId xmlns:a16="http://schemas.microsoft.com/office/drawing/2014/main" id="{43EA7218-823E-40DA-83CC-72FA6D1086EF}"/>
              </a:ext>
            </a:extLst>
          </p:cNvPr>
          <p:cNvSpPr txBox="1">
            <a:spLocks/>
          </p:cNvSpPr>
          <p:nvPr/>
        </p:nvSpPr>
        <p:spPr>
          <a:xfrm>
            <a:off x="838200" y="1432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Calibri" panose="020F0502020204030204" pitchFamily="34" charset="0"/>
                <a:ea typeface="+mj-ea"/>
                <a:cs typeface="Calibri" panose="020F0502020204030204" pitchFamily="34" charset="0"/>
              </a:defRPr>
            </a:lvl1pPr>
          </a:lstStyle>
          <a:p>
            <a:r>
              <a:rPr lang="en-GB" dirty="0"/>
              <a:t>Support Community Learning</a:t>
            </a:r>
            <a:br>
              <a:rPr lang="en-GB" dirty="0"/>
            </a:br>
            <a:r>
              <a:rPr lang="en-GB" sz="3600" dirty="0"/>
              <a:t>Get Active in 3 Steps</a:t>
            </a:r>
            <a:endParaRPr lang="en-GB" dirty="0"/>
          </a:p>
        </p:txBody>
      </p:sp>
      <p:sp>
        <p:nvSpPr>
          <p:cNvPr id="5" name="Content Placeholder 5">
            <a:extLst>
              <a:ext uri="{FF2B5EF4-FFF2-40B4-BE49-F238E27FC236}">
                <a16:creationId xmlns:a16="http://schemas.microsoft.com/office/drawing/2014/main" id="{BFFFFB06-770A-44B1-8001-29EC5E958E28}"/>
              </a:ext>
            </a:extLst>
          </p:cNvPr>
          <p:cNvSpPr txBox="1">
            <a:spLocks/>
          </p:cNvSpPr>
          <p:nvPr/>
        </p:nvSpPr>
        <p:spPr>
          <a:xfrm>
            <a:off x="643109" y="5057918"/>
            <a:ext cx="2543096" cy="1104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GB" sz="1400" dirty="0"/>
              <a:t>Visit our website to </a:t>
            </a:r>
            <a:r>
              <a:rPr lang="en-GB" sz="1400" dirty="0">
                <a:hlinkClick r:id="rId3"/>
              </a:rPr>
              <a:t>view and download THE GUIDE</a:t>
            </a:r>
            <a:r>
              <a:rPr lang="en-GB" sz="1400" dirty="0"/>
              <a:t>. Share it with colleagues and friends.</a:t>
            </a:r>
          </a:p>
        </p:txBody>
      </p:sp>
      <p:pic>
        <p:nvPicPr>
          <p:cNvPr id="7" name="Picture 6">
            <a:extLst>
              <a:ext uri="{FF2B5EF4-FFF2-40B4-BE49-F238E27FC236}">
                <a16:creationId xmlns:a16="http://schemas.microsoft.com/office/drawing/2014/main" id="{EFBD75BF-6255-8B33-A02D-469D9A64C8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4828" y="2306549"/>
            <a:ext cx="2541377" cy="2544969"/>
          </a:xfrm>
          <a:prstGeom prst="ellipse">
            <a:avLst/>
          </a:prstGeom>
        </p:spPr>
      </p:pic>
      <p:sp>
        <p:nvSpPr>
          <p:cNvPr id="8" name="Content Placeholder 5">
            <a:extLst>
              <a:ext uri="{FF2B5EF4-FFF2-40B4-BE49-F238E27FC236}">
                <a16:creationId xmlns:a16="http://schemas.microsoft.com/office/drawing/2014/main" id="{2A928066-A839-2798-C7A2-7928D98143B7}"/>
              </a:ext>
            </a:extLst>
          </p:cNvPr>
          <p:cNvSpPr txBox="1">
            <a:spLocks/>
          </p:cNvSpPr>
          <p:nvPr/>
        </p:nvSpPr>
        <p:spPr>
          <a:xfrm>
            <a:off x="1278325" y="3149381"/>
            <a:ext cx="1384902" cy="859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sz="1600" b="1" dirty="0"/>
              <a:t>#1</a:t>
            </a:r>
          </a:p>
          <a:p>
            <a:pPr marL="0" indent="0" algn="ctr">
              <a:lnSpc>
                <a:spcPct val="100000"/>
              </a:lnSpc>
              <a:spcBef>
                <a:spcPts val="0"/>
              </a:spcBef>
              <a:buFont typeface="Arial" panose="020B0604020202020204" pitchFamily="34" charset="0"/>
              <a:buNone/>
            </a:pPr>
            <a:r>
              <a:rPr lang="en-GB" sz="1600" b="1" dirty="0"/>
              <a:t>Take a look at</a:t>
            </a:r>
          </a:p>
          <a:p>
            <a:pPr marL="0" indent="0" algn="ctr">
              <a:lnSpc>
                <a:spcPct val="100000"/>
              </a:lnSpc>
              <a:spcBef>
                <a:spcPts val="0"/>
              </a:spcBef>
              <a:buFont typeface="Arial" panose="020B0604020202020204" pitchFamily="34" charset="0"/>
              <a:buNone/>
            </a:pPr>
            <a:r>
              <a:rPr lang="en-GB" sz="1600" b="1" dirty="0"/>
              <a:t>THE GUIDE</a:t>
            </a:r>
          </a:p>
        </p:txBody>
      </p:sp>
      <p:pic>
        <p:nvPicPr>
          <p:cNvPr id="13" name="Picture 12">
            <a:extLst>
              <a:ext uri="{FF2B5EF4-FFF2-40B4-BE49-F238E27FC236}">
                <a16:creationId xmlns:a16="http://schemas.microsoft.com/office/drawing/2014/main" id="{E3E704D0-59CC-2C5F-CC8A-78251AE41E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45"/>
          <a:stretch/>
        </p:blipFill>
        <p:spPr>
          <a:xfrm>
            <a:off x="8568547" y="2436198"/>
            <a:ext cx="2484279" cy="2415320"/>
          </a:xfrm>
          <a:prstGeom prst="ellipse">
            <a:avLst/>
          </a:prstGeom>
        </p:spPr>
      </p:pic>
      <p:sp>
        <p:nvSpPr>
          <p:cNvPr id="14" name="Content Placeholder 5">
            <a:extLst>
              <a:ext uri="{FF2B5EF4-FFF2-40B4-BE49-F238E27FC236}">
                <a16:creationId xmlns:a16="http://schemas.microsoft.com/office/drawing/2014/main" id="{52D07B7D-A1D6-B0FE-6D22-01104EA7B3F8}"/>
              </a:ext>
            </a:extLst>
          </p:cNvPr>
          <p:cNvSpPr txBox="1">
            <a:spLocks/>
          </p:cNvSpPr>
          <p:nvPr/>
        </p:nvSpPr>
        <p:spPr>
          <a:xfrm>
            <a:off x="5176057" y="3252895"/>
            <a:ext cx="1384901" cy="859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sz="1600" b="1" dirty="0"/>
              <a:t>#2</a:t>
            </a:r>
          </a:p>
          <a:p>
            <a:pPr marL="0" indent="0" algn="ctr">
              <a:lnSpc>
                <a:spcPct val="100000"/>
              </a:lnSpc>
              <a:spcBef>
                <a:spcPts val="0"/>
              </a:spcBef>
              <a:buFont typeface="Arial" panose="020B0604020202020204" pitchFamily="34" charset="0"/>
              <a:buNone/>
            </a:pPr>
            <a:r>
              <a:rPr lang="en-GB" sz="1600" b="1" dirty="0"/>
              <a:t>Provide feedback </a:t>
            </a:r>
          </a:p>
        </p:txBody>
      </p:sp>
      <p:sp>
        <p:nvSpPr>
          <p:cNvPr id="17" name="Content Placeholder 5">
            <a:extLst>
              <a:ext uri="{FF2B5EF4-FFF2-40B4-BE49-F238E27FC236}">
                <a16:creationId xmlns:a16="http://schemas.microsoft.com/office/drawing/2014/main" id="{E81EF4DB-A421-6232-2228-B95E02B862E1}"/>
              </a:ext>
            </a:extLst>
          </p:cNvPr>
          <p:cNvSpPr txBox="1">
            <a:spLocks/>
          </p:cNvSpPr>
          <p:nvPr/>
        </p:nvSpPr>
        <p:spPr>
          <a:xfrm>
            <a:off x="9118237" y="3149380"/>
            <a:ext cx="1384901" cy="859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sz="1600" b="1" dirty="0"/>
              <a:t>#3</a:t>
            </a:r>
          </a:p>
          <a:p>
            <a:pPr marL="0" indent="0" algn="ctr">
              <a:lnSpc>
                <a:spcPct val="100000"/>
              </a:lnSpc>
              <a:spcBef>
                <a:spcPts val="0"/>
              </a:spcBef>
              <a:buFont typeface="Arial" panose="020B0604020202020204" pitchFamily="34" charset="0"/>
              <a:buNone/>
            </a:pPr>
            <a:r>
              <a:rPr lang="en-GB" sz="1600" b="1" dirty="0"/>
              <a:t>Submit a </a:t>
            </a:r>
          </a:p>
          <a:p>
            <a:pPr marL="0" indent="0" algn="ctr">
              <a:lnSpc>
                <a:spcPct val="100000"/>
              </a:lnSpc>
              <a:spcBef>
                <a:spcPts val="0"/>
              </a:spcBef>
              <a:buFont typeface="Arial" panose="020B0604020202020204" pitchFamily="34" charset="0"/>
              <a:buNone/>
            </a:pPr>
            <a:r>
              <a:rPr lang="en-GB" sz="1600" b="1" dirty="0"/>
              <a:t>case-study</a:t>
            </a:r>
          </a:p>
        </p:txBody>
      </p:sp>
      <p:sp>
        <p:nvSpPr>
          <p:cNvPr id="19" name="Content Placeholder 5">
            <a:extLst>
              <a:ext uri="{FF2B5EF4-FFF2-40B4-BE49-F238E27FC236}">
                <a16:creationId xmlns:a16="http://schemas.microsoft.com/office/drawing/2014/main" id="{9E717B84-4767-F094-D7E2-02B73407C5A1}"/>
              </a:ext>
            </a:extLst>
          </p:cNvPr>
          <p:cNvSpPr txBox="1">
            <a:spLocks/>
          </p:cNvSpPr>
          <p:nvPr/>
        </p:nvSpPr>
        <p:spPr>
          <a:xfrm>
            <a:off x="4596959" y="5057918"/>
            <a:ext cx="2543096"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GB" sz="1400" dirty="0"/>
              <a:t>Let us know what parts were useful and what you feel could add additional help. Use this </a:t>
            </a:r>
            <a:r>
              <a:rPr lang="en-GB" sz="1400" dirty="0">
                <a:hlinkClick r:id="rId6"/>
              </a:rPr>
              <a:t>feedback form</a:t>
            </a:r>
            <a:r>
              <a:rPr lang="en-GB" sz="1400" dirty="0"/>
              <a:t>.</a:t>
            </a:r>
          </a:p>
        </p:txBody>
      </p:sp>
      <p:sp>
        <p:nvSpPr>
          <p:cNvPr id="20" name="Content Placeholder 5">
            <a:extLst>
              <a:ext uri="{FF2B5EF4-FFF2-40B4-BE49-F238E27FC236}">
                <a16:creationId xmlns:a16="http://schemas.microsoft.com/office/drawing/2014/main" id="{5C88C3A0-2D1F-BF81-5675-D699600A1867}"/>
              </a:ext>
            </a:extLst>
          </p:cNvPr>
          <p:cNvSpPr txBox="1">
            <a:spLocks/>
          </p:cNvSpPr>
          <p:nvPr/>
        </p:nvSpPr>
        <p:spPr>
          <a:xfrm>
            <a:off x="8539138" y="5057918"/>
            <a:ext cx="2543096" cy="11045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GB" sz="1400" dirty="0"/>
              <a:t>Take an active role in helping the SPP community and submit a case study using the template on the next slide, and submit to </a:t>
            </a:r>
            <a:r>
              <a:rPr lang="en-GB" sz="1400" dirty="0" err="1"/>
              <a:t>info@spp.earth</a:t>
            </a:r>
            <a:endParaRPr lang="en-GB" sz="1400" dirty="0"/>
          </a:p>
        </p:txBody>
      </p:sp>
    </p:spTree>
    <p:extLst>
      <p:ext uri="{BB962C8B-B14F-4D97-AF65-F5344CB8AC3E}">
        <p14:creationId xmlns:p14="http://schemas.microsoft.com/office/powerpoint/2010/main" val="409816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CE296-5B30-04D0-2CBA-2F8178827F21}"/>
              </a:ext>
            </a:extLst>
          </p:cNvPr>
          <p:cNvSpPr txBox="1"/>
          <p:nvPr/>
        </p:nvSpPr>
        <p:spPr>
          <a:xfrm>
            <a:off x="508000" y="1645920"/>
            <a:ext cx="11369040" cy="3847207"/>
          </a:xfrm>
          <a:prstGeom prst="rect">
            <a:avLst/>
          </a:prstGeom>
          <a:noFill/>
        </p:spPr>
        <p:txBody>
          <a:bodyPr wrap="square" rtlCol="0">
            <a:spAutoFit/>
          </a:bodyPr>
          <a:lstStyle/>
          <a:p>
            <a:pPr marL="285750" lvl="0" indent="-285750">
              <a:spcBef>
                <a:spcPts val="600"/>
              </a:spcBef>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Implementers only: </a:t>
            </a:r>
            <a:r>
              <a:rPr lang="en-US" dirty="0">
                <a:latin typeface="Calibri" panose="020F0502020204030204" pitchFamily="34" charset="0"/>
                <a:ea typeface="Calibri" panose="020F0502020204030204" pitchFamily="34" charset="0"/>
                <a:cs typeface="Calibri" panose="020F0502020204030204" pitchFamily="34" charset="0"/>
              </a:rPr>
              <a:t>only case studies written from the perspective of the implementing company are accepted (no solution provider). </a:t>
            </a:r>
          </a:p>
          <a:p>
            <a:pPr marL="285750" lvl="0" indent="-285750">
              <a:spcBef>
                <a:spcPts val="600"/>
              </a:spcBef>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Use 3</a:t>
            </a:r>
            <a:r>
              <a:rPr lang="en-US" b="1" baseline="30000" dirty="0">
                <a:latin typeface="Calibri" panose="020F0502020204030204" pitchFamily="34" charset="0"/>
                <a:ea typeface="Calibri" panose="020F0502020204030204" pitchFamily="34" charset="0"/>
                <a:cs typeface="Calibri" panose="020F0502020204030204" pitchFamily="34" charset="0"/>
              </a:rPr>
              <a:t>rd</a:t>
            </a:r>
            <a:r>
              <a:rPr lang="en-US" b="1" dirty="0">
                <a:latin typeface="Calibri" panose="020F0502020204030204" pitchFamily="34" charset="0"/>
                <a:ea typeface="Calibri" panose="020F0502020204030204" pitchFamily="34" charset="0"/>
                <a:cs typeface="Calibri" panose="020F0502020204030204" pitchFamily="34" charset="0"/>
              </a:rPr>
              <a:t> person.</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For example, </a:t>
            </a:r>
            <a:r>
              <a:rPr lang="en-US" i="1" dirty="0">
                <a:latin typeface="Calibri" panose="020F0502020204030204" pitchFamily="34" charset="0"/>
                <a:ea typeface="Calibri" panose="020F0502020204030204" pitchFamily="34" charset="0"/>
                <a:cs typeface="Calibri" panose="020F0502020204030204" pitchFamily="34" charset="0"/>
              </a:rPr>
              <a:t>[Company name] has implemented the following approach… </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lvl="0" indent="-285750">
              <a:spcBef>
                <a:spcPts val="600"/>
              </a:spcBef>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Use clear accessible language </a:t>
            </a:r>
            <a:r>
              <a:rPr lang="en-US" dirty="0">
                <a:latin typeface="Calibri" panose="020F0502020204030204" pitchFamily="34" charset="0"/>
                <a:ea typeface="Calibri" panose="020F0502020204030204" pitchFamily="34" charset="0"/>
                <a:cs typeface="Calibri" panose="020F0502020204030204" pitchFamily="34" charset="0"/>
              </a:rPr>
              <a:t>by breaking down information, explaining acronyms, and defining technical terms so diverse audiences can understand.</a:t>
            </a:r>
          </a:p>
          <a:p>
            <a:pPr marL="285750" lvl="0" indent="-285750">
              <a:spcBef>
                <a:spcPts val="600"/>
              </a:spcBef>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Use objective, non-competitive language</a:t>
            </a:r>
            <a:r>
              <a:rPr lang="en-US" dirty="0">
                <a:latin typeface="Calibri" panose="020F0502020204030204" pitchFamily="34" charset="0"/>
                <a:ea typeface="Calibri" panose="020F0502020204030204" pitchFamily="34" charset="0"/>
                <a:cs typeface="Calibri" panose="020F0502020204030204" pitchFamily="34" charset="0"/>
              </a:rPr>
              <a:t> that avoids commercial and selling interest.</a:t>
            </a:r>
            <a:br>
              <a:rPr lang="en-US" dirty="0">
                <a:latin typeface="Calibri" panose="020F0502020204030204" pitchFamily="34" charset="0"/>
                <a:ea typeface="Calibri" panose="020F0502020204030204" pitchFamily="34" charset="0"/>
                <a:cs typeface="Calibri" panose="020F0502020204030204" pitchFamily="34" charset="0"/>
              </a:rPr>
            </a:br>
            <a:r>
              <a:rPr lang="en-US" sz="1600" dirty="0">
                <a:latin typeface="Calibri" panose="020F0502020204030204" pitchFamily="34" charset="0"/>
                <a:ea typeface="Calibri" panose="020F0502020204030204" pitchFamily="34" charset="0"/>
                <a:cs typeface="Calibri" panose="020F0502020204030204" pitchFamily="34" charset="0"/>
              </a:rPr>
              <a:t>For example, after introducing the names, use “the solution provider” or “the adopting company” instead of company names, “the technology” instead of product names, and avoid words such as “groundbreaking”, “innovative”, etc.</a:t>
            </a:r>
          </a:p>
          <a:p>
            <a:pPr marL="285750" lvl="0" indent="-285750">
              <a:spcBef>
                <a:spcPts val="600"/>
              </a:spcBef>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Use concise language </a:t>
            </a:r>
            <a:r>
              <a:rPr lang="en-US" dirty="0">
                <a:latin typeface="Calibri" panose="020F0502020204030204" pitchFamily="34" charset="0"/>
                <a:ea typeface="Calibri" panose="020F0502020204030204" pitchFamily="34" charset="0"/>
                <a:cs typeface="Calibri" panose="020F0502020204030204" pitchFamily="34" charset="0"/>
              </a:rPr>
              <a:t>by avoiding repetition and keeping answers to one key idea. Please stay in the maximum character range for each question.</a:t>
            </a:r>
          </a:p>
          <a:p>
            <a:pPr marL="285750" lvl="0" indent="-285750">
              <a:spcBef>
                <a:spcPts val="600"/>
              </a:spcBef>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The text will be formatted </a:t>
            </a:r>
            <a:r>
              <a:rPr lang="en-US" dirty="0">
                <a:latin typeface="Calibri" panose="020F0502020204030204" pitchFamily="34" charset="0"/>
                <a:ea typeface="Calibri" panose="020F0502020204030204" pitchFamily="34" charset="0"/>
                <a:cs typeface="Calibri" panose="020F0502020204030204" pitchFamily="34" charset="0"/>
              </a:rPr>
              <a:t>in </a:t>
            </a:r>
            <a:r>
              <a:rPr lang="en-GB" dirty="0">
                <a:solidFill>
                  <a:schemeClr val="tx2"/>
                </a:solidFill>
                <a:latin typeface="Calibri" panose="020F0502020204030204" pitchFamily="34" charset="0"/>
                <a:ea typeface="Calibri" panose="020F0502020204030204" pitchFamily="34" charset="0"/>
                <a:cs typeface="Calibri" panose="020F0502020204030204" pitchFamily="34" charset="0"/>
              </a:rPr>
              <a:t>font Calibri Light (body), font size 10 </a:t>
            </a:r>
          </a:p>
          <a:p>
            <a:pPr marL="285750" lvl="0" indent="-285750">
              <a:spcBef>
                <a:spcPts val="600"/>
              </a:spcBef>
              <a:buFont typeface="Arial" panose="020B0604020202020204" pitchFamily="34" charset="0"/>
              <a:buChar char="•"/>
            </a:pPr>
            <a:r>
              <a:rPr lang="en-GB" b="1" dirty="0">
                <a:solidFill>
                  <a:schemeClr val="tx2"/>
                </a:solidFill>
                <a:latin typeface="Calibri" panose="020F0502020204030204" pitchFamily="34" charset="0"/>
                <a:ea typeface="Calibri" panose="020F0502020204030204" pitchFamily="34" charset="0"/>
                <a:cs typeface="Calibri" panose="020F0502020204030204" pitchFamily="34" charset="0"/>
              </a:rPr>
              <a:t>For any questions</a:t>
            </a:r>
            <a:r>
              <a:rPr lang="en-GB" dirty="0">
                <a:solidFill>
                  <a:schemeClr val="tx2"/>
                </a:solidFill>
                <a:latin typeface="Calibri" panose="020F0502020204030204" pitchFamily="34" charset="0"/>
                <a:ea typeface="Calibri" panose="020F0502020204030204" pitchFamily="34" charset="0"/>
                <a:cs typeface="Calibri" panose="020F0502020204030204" pitchFamily="34" charset="0"/>
              </a:rPr>
              <a:t>, please contact: </a:t>
            </a:r>
            <a:r>
              <a:rPr lang="en-GB" dirty="0" err="1">
                <a:solidFill>
                  <a:schemeClr val="tx2"/>
                </a:solidFill>
                <a:latin typeface="Calibri" panose="020F0502020204030204" pitchFamily="34" charset="0"/>
                <a:ea typeface="Calibri" panose="020F0502020204030204" pitchFamily="34" charset="0"/>
                <a:cs typeface="Calibri" panose="020F0502020204030204" pitchFamily="34" charset="0"/>
              </a:rPr>
              <a:t>info@spp.earth</a:t>
            </a:r>
            <a:endParaRPr lang="en-US" dirty="0"/>
          </a:p>
        </p:txBody>
      </p:sp>
      <p:sp>
        <p:nvSpPr>
          <p:cNvPr id="3" name="TextBox 2">
            <a:extLst>
              <a:ext uri="{FF2B5EF4-FFF2-40B4-BE49-F238E27FC236}">
                <a16:creationId xmlns:a16="http://schemas.microsoft.com/office/drawing/2014/main" id="{7926A8A3-6460-8F6D-3142-19F81A17A1F5}"/>
              </a:ext>
            </a:extLst>
          </p:cNvPr>
          <p:cNvSpPr txBox="1"/>
          <p:nvPr/>
        </p:nvSpPr>
        <p:spPr>
          <a:xfrm>
            <a:off x="2814319" y="588357"/>
            <a:ext cx="4764069" cy="461665"/>
          </a:xfrm>
          <a:prstGeom prst="rect">
            <a:avLst/>
          </a:prstGeom>
          <a:noFill/>
        </p:spPr>
        <p:txBody>
          <a:bodyPr wrap="square" rtlCol="0">
            <a:spAutoFit/>
          </a:bodyPr>
          <a:lstStyle/>
          <a:p>
            <a:r>
              <a:rPr lang="en-GB" sz="2400" b="1" dirty="0">
                <a:solidFill>
                  <a:srgbClr val="87B8E2"/>
                </a:solidFill>
                <a:latin typeface="+mj-lt"/>
              </a:rPr>
              <a:t>WRITING GUIDELINES</a:t>
            </a:r>
          </a:p>
        </p:txBody>
      </p:sp>
    </p:spTree>
    <p:extLst>
      <p:ext uri="{BB962C8B-B14F-4D97-AF65-F5344CB8AC3E}">
        <p14:creationId xmlns:p14="http://schemas.microsoft.com/office/powerpoint/2010/main" val="98723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43987-4C4B-2EEA-4DE8-78469F0907FB}"/>
              </a:ext>
            </a:extLst>
          </p:cNvPr>
          <p:cNvSpPr txBox="1"/>
          <p:nvPr/>
        </p:nvSpPr>
        <p:spPr>
          <a:xfrm>
            <a:off x="2691429" y="588357"/>
            <a:ext cx="4886960" cy="461665"/>
          </a:xfrm>
          <a:prstGeom prst="rect">
            <a:avLst/>
          </a:prstGeom>
          <a:noFill/>
        </p:spPr>
        <p:txBody>
          <a:bodyPr wrap="square" rtlCol="0">
            <a:spAutoFit/>
          </a:bodyPr>
          <a:lstStyle/>
          <a:p>
            <a:r>
              <a:rPr lang="en-GB" sz="2400" b="1" dirty="0">
                <a:solidFill>
                  <a:srgbClr val="87B8E2"/>
                </a:solidFill>
                <a:latin typeface="+mj-lt"/>
              </a:rPr>
              <a:t>Title (Max 45 Characters)</a:t>
            </a:r>
          </a:p>
        </p:txBody>
      </p:sp>
      <p:sp>
        <p:nvSpPr>
          <p:cNvPr id="3" name="TextBox 2">
            <a:extLst>
              <a:ext uri="{FF2B5EF4-FFF2-40B4-BE49-F238E27FC236}">
                <a16:creationId xmlns:a16="http://schemas.microsoft.com/office/drawing/2014/main" id="{BDD2909C-B390-942F-EE08-63668C16AD66}"/>
              </a:ext>
            </a:extLst>
          </p:cNvPr>
          <p:cNvSpPr txBox="1"/>
          <p:nvPr/>
        </p:nvSpPr>
        <p:spPr>
          <a:xfrm>
            <a:off x="2732068" y="1327805"/>
            <a:ext cx="2844000" cy="553998"/>
          </a:xfrm>
          <a:prstGeom prst="rect">
            <a:avLst/>
          </a:prstGeom>
          <a:noFill/>
        </p:spPr>
        <p:txBody>
          <a:bodyPr wrap="square" rtlCol="0">
            <a:spAutoFit/>
          </a:bodyPr>
          <a:lstStyle/>
          <a:p>
            <a:r>
              <a:rPr lang="en-US" sz="1000" b="1" dirty="0">
                <a:solidFill>
                  <a:schemeClr val="tx2"/>
                </a:solidFill>
              </a:rPr>
              <a:t>Which SPP thematic track does your case study align with? </a:t>
            </a:r>
            <a:r>
              <a:rPr lang="en-US" sz="1000" i="1" dirty="0">
                <a:solidFill>
                  <a:schemeClr val="tx2"/>
                </a:solidFill>
              </a:rPr>
              <a:t>select: People, Planet, or Profession </a:t>
            </a:r>
          </a:p>
          <a:p>
            <a:endParaRPr lang="en-GB" sz="1000" dirty="0">
              <a:solidFill>
                <a:schemeClr val="tx2"/>
              </a:solidFill>
            </a:endParaRPr>
          </a:p>
        </p:txBody>
      </p:sp>
      <p:sp>
        <p:nvSpPr>
          <p:cNvPr id="4" name="TextBox 3">
            <a:extLst>
              <a:ext uri="{FF2B5EF4-FFF2-40B4-BE49-F238E27FC236}">
                <a16:creationId xmlns:a16="http://schemas.microsoft.com/office/drawing/2014/main" id="{2FAEF9C6-6F33-8C32-79AD-DCB485926BBD}"/>
              </a:ext>
            </a:extLst>
          </p:cNvPr>
          <p:cNvSpPr txBox="1"/>
          <p:nvPr/>
        </p:nvSpPr>
        <p:spPr>
          <a:xfrm>
            <a:off x="2732068" y="2046268"/>
            <a:ext cx="2844000" cy="707886"/>
          </a:xfrm>
          <a:prstGeom prst="rect">
            <a:avLst/>
          </a:prstGeom>
          <a:noFill/>
        </p:spPr>
        <p:txBody>
          <a:bodyPr wrap="square" rtlCol="0">
            <a:spAutoFit/>
          </a:bodyPr>
          <a:lstStyle/>
          <a:p>
            <a:r>
              <a:rPr lang="en-US" sz="1000" b="1" dirty="0">
                <a:solidFill>
                  <a:schemeClr val="tx2"/>
                </a:solidFill>
              </a:rPr>
              <a:t>Where does your case study sit within the procurement lifecycle? </a:t>
            </a:r>
            <a:r>
              <a:rPr lang="en-GB" sz="1000" i="1" dirty="0">
                <a:solidFill>
                  <a:schemeClr val="tx2"/>
                </a:solidFill>
              </a:rPr>
              <a:t>max 100 characters. S</a:t>
            </a:r>
            <a:r>
              <a:rPr lang="en-US" sz="1000" i="1" dirty="0">
                <a:solidFill>
                  <a:schemeClr val="tx2"/>
                </a:solidFill>
              </a:rPr>
              <a:t>ee </a:t>
            </a:r>
            <a:r>
              <a:rPr lang="en-US" sz="1000" i="1" dirty="0">
                <a:solidFill>
                  <a:schemeClr val="tx2"/>
                </a:solidFill>
                <a:hlinkClick r:id="rId2"/>
              </a:rPr>
              <a:t>Sustainable Procurement Wheel</a:t>
            </a:r>
            <a:r>
              <a:rPr lang="en-US" sz="1000" i="1" dirty="0">
                <a:solidFill>
                  <a:schemeClr val="tx2"/>
                </a:solidFill>
              </a:rPr>
              <a:t> for reference.</a:t>
            </a:r>
          </a:p>
          <a:p>
            <a:r>
              <a:rPr lang="en-US" sz="1000" dirty="0">
                <a:solidFill>
                  <a:schemeClr val="tx2"/>
                </a:solidFill>
              </a:rPr>
              <a:t> </a:t>
            </a:r>
            <a:endParaRPr lang="en-GB" sz="1000" dirty="0">
              <a:solidFill>
                <a:schemeClr val="tx2"/>
              </a:solidFill>
            </a:endParaRPr>
          </a:p>
        </p:txBody>
      </p:sp>
      <p:sp>
        <p:nvSpPr>
          <p:cNvPr id="5" name="TextBox 4">
            <a:extLst>
              <a:ext uri="{FF2B5EF4-FFF2-40B4-BE49-F238E27FC236}">
                <a16:creationId xmlns:a16="http://schemas.microsoft.com/office/drawing/2014/main" id="{0DA27183-2A8F-646F-D145-EDF324D1C954}"/>
              </a:ext>
            </a:extLst>
          </p:cNvPr>
          <p:cNvSpPr txBox="1"/>
          <p:nvPr/>
        </p:nvSpPr>
        <p:spPr>
          <a:xfrm>
            <a:off x="2691429" y="3013728"/>
            <a:ext cx="2844000" cy="1169551"/>
          </a:xfrm>
          <a:prstGeom prst="rect">
            <a:avLst/>
          </a:prstGeom>
          <a:noFill/>
        </p:spPr>
        <p:txBody>
          <a:bodyPr wrap="square" rtlCol="0">
            <a:spAutoFit/>
          </a:bodyPr>
          <a:lstStyle/>
          <a:p>
            <a:r>
              <a:rPr lang="en-US" sz="1000" b="1" dirty="0">
                <a:solidFill>
                  <a:schemeClr val="tx2"/>
                </a:solidFill>
              </a:rPr>
              <a:t>What was the core challenge you were facing, and what was the context? </a:t>
            </a:r>
            <a:r>
              <a:rPr lang="en-GB" sz="1000" i="1" dirty="0">
                <a:solidFill>
                  <a:schemeClr val="tx2"/>
                </a:solidFill>
              </a:rPr>
              <a:t>max 800 characters.</a:t>
            </a:r>
            <a:r>
              <a:rPr lang="en-US" sz="1000" i="1" dirty="0">
                <a:solidFill>
                  <a:schemeClr val="tx2"/>
                </a:solidFill>
              </a:rPr>
              <a:t> Describe the problem statement and include relevant company profile, location, or cultural aspects that shaped the challenge.</a:t>
            </a:r>
          </a:p>
          <a:p>
            <a:endParaRPr lang="en-US" sz="1000" dirty="0">
              <a:solidFill>
                <a:schemeClr val="tx2"/>
              </a:solidFill>
            </a:endParaRPr>
          </a:p>
          <a:p>
            <a:endParaRPr lang="en-GB" sz="1000" dirty="0">
              <a:solidFill>
                <a:schemeClr val="tx2"/>
              </a:solidFill>
            </a:endParaRPr>
          </a:p>
        </p:txBody>
      </p:sp>
      <p:sp>
        <p:nvSpPr>
          <p:cNvPr id="6" name="TextBox 5">
            <a:extLst>
              <a:ext uri="{FF2B5EF4-FFF2-40B4-BE49-F238E27FC236}">
                <a16:creationId xmlns:a16="http://schemas.microsoft.com/office/drawing/2014/main" id="{51189895-D30A-016A-16A6-9D4AE175166D}"/>
              </a:ext>
            </a:extLst>
          </p:cNvPr>
          <p:cNvSpPr txBox="1"/>
          <p:nvPr/>
        </p:nvSpPr>
        <p:spPr>
          <a:xfrm>
            <a:off x="5909723" y="3936757"/>
            <a:ext cx="2844000" cy="861774"/>
          </a:xfrm>
          <a:prstGeom prst="rect">
            <a:avLst/>
          </a:prstGeom>
          <a:noFill/>
        </p:spPr>
        <p:txBody>
          <a:bodyPr wrap="square" rtlCol="0">
            <a:spAutoFit/>
          </a:bodyPr>
          <a:lstStyle/>
          <a:p>
            <a:r>
              <a:rPr lang="en-US" sz="1000" b="1" dirty="0">
                <a:solidFill>
                  <a:schemeClr val="tx2"/>
                </a:solidFill>
              </a:rPr>
              <a:t>Who was involved and how did you build buy-in (or not)?</a:t>
            </a:r>
            <a:r>
              <a:rPr lang="en-GB" sz="1000" dirty="0">
                <a:solidFill>
                  <a:schemeClr val="tx2"/>
                </a:solidFill>
              </a:rPr>
              <a:t> </a:t>
            </a:r>
            <a:r>
              <a:rPr lang="en-GB" sz="1000" i="1" dirty="0">
                <a:solidFill>
                  <a:schemeClr val="tx2"/>
                </a:solidFill>
              </a:rPr>
              <a:t>max 700 characters. </a:t>
            </a:r>
            <a:r>
              <a:rPr lang="en-US" sz="1000" i="1" dirty="0">
                <a:solidFill>
                  <a:schemeClr val="tx2"/>
                </a:solidFill>
              </a:rPr>
              <a:t>Include key internal and external stakeholders / suppliers and explain how you justified the approach internally.</a:t>
            </a:r>
          </a:p>
          <a:p>
            <a:endParaRPr lang="en-GB" sz="1000" dirty="0">
              <a:solidFill>
                <a:schemeClr val="tx2"/>
              </a:solidFill>
            </a:endParaRPr>
          </a:p>
        </p:txBody>
      </p:sp>
      <p:sp>
        <p:nvSpPr>
          <p:cNvPr id="7" name="TextBox 6">
            <a:extLst>
              <a:ext uri="{FF2B5EF4-FFF2-40B4-BE49-F238E27FC236}">
                <a16:creationId xmlns:a16="http://schemas.microsoft.com/office/drawing/2014/main" id="{7FE7E788-FEC8-085C-99E1-2A2010584C53}"/>
              </a:ext>
            </a:extLst>
          </p:cNvPr>
          <p:cNvSpPr txBox="1"/>
          <p:nvPr/>
        </p:nvSpPr>
        <p:spPr>
          <a:xfrm>
            <a:off x="9087378" y="1327805"/>
            <a:ext cx="2844000" cy="861774"/>
          </a:xfrm>
          <a:prstGeom prst="rect">
            <a:avLst/>
          </a:prstGeom>
          <a:noFill/>
        </p:spPr>
        <p:txBody>
          <a:bodyPr wrap="square" rtlCol="0">
            <a:spAutoFit/>
          </a:bodyPr>
          <a:lstStyle/>
          <a:p>
            <a:r>
              <a:rPr lang="en-US" sz="1000" b="1" dirty="0">
                <a:solidFill>
                  <a:schemeClr val="tx2"/>
                </a:solidFill>
              </a:rPr>
              <a:t>What was the outcome, and how did you measure the impact? </a:t>
            </a:r>
            <a:r>
              <a:rPr lang="en-GB" sz="1000" dirty="0">
                <a:solidFill>
                  <a:schemeClr val="tx2"/>
                </a:solidFill>
              </a:rPr>
              <a:t> </a:t>
            </a:r>
            <a:r>
              <a:rPr lang="en-GB" sz="1000" i="1" dirty="0">
                <a:solidFill>
                  <a:schemeClr val="tx2"/>
                </a:solidFill>
              </a:rPr>
              <a:t>max 900 characters. </a:t>
            </a:r>
            <a:r>
              <a:rPr lang="en-US" sz="1000" i="1" dirty="0">
                <a:solidFill>
                  <a:schemeClr val="tx2"/>
                </a:solidFill>
              </a:rPr>
              <a:t>Include intended or actual business &amp; sustainability results - positive or negative - and how they were measured.</a:t>
            </a:r>
          </a:p>
          <a:p>
            <a:endParaRPr lang="en-GB" sz="1000" dirty="0">
              <a:solidFill>
                <a:schemeClr val="tx2"/>
              </a:solidFill>
            </a:endParaRPr>
          </a:p>
        </p:txBody>
      </p:sp>
      <p:sp>
        <p:nvSpPr>
          <p:cNvPr id="10" name="TextBox 9">
            <a:extLst>
              <a:ext uri="{FF2B5EF4-FFF2-40B4-BE49-F238E27FC236}">
                <a16:creationId xmlns:a16="http://schemas.microsoft.com/office/drawing/2014/main" id="{FABA1DCC-B9DB-1B7D-42A5-F3BE6E8D5AE7}"/>
              </a:ext>
            </a:extLst>
          </p:cNvPr>
          <p:cNvSpPr txBox="1"/>
          <p:nvPr/>
        </p:nvSpPr>
        <p:spPr>
          <a:xfrm>
            <a:off x="5909723" y="1327805"/>
            <a:ext cx="2844000" cy="707886"/>
          </a:xfrm>
          <a:prstGeom prst="rect">
            <a:avLst/>
          </a:prstGeom>
          <a:noFill/>
        </p:spPr>
        <p:txBody>
          <a:bodyPr wrap="square" rtlCol="0">
            <a:spAutoFit/>
          </a:bodyPr>
          <a:lstStyle/>
          <a:p>
            <a:r>
              <a:rPr lang="en-US" sz="1000" b="1" dirty="0">
                <a:solidFill>
                  <a:schemeClr val="tx2"/>
                </a:solidFill>
              </a:rPr>
              <a:t>What approach did you take to tackle the challenge? </a:t>
            </a:r>
            <a:r>
              <a:rPr lang="en-GB" sz="1000" i="1" dirty="0">
                <a:solidFill>
                  <a:schemeClr val="tx2"/>
                </a:solidFill>
              </a:rPr>
              <a:t>max 900 characters. </a:t>
            </a:r>
            <a:r>
              <a:rPr lang="en-US" sz="1000" i="1" dirty="0">
                <a:solidFill>
                  <a:schemeClr val="tx2"/>
                </a:solidFill>
              </a:rPr>
              <a:t>Outline your approach, including key actions and implementation steps.</a:t>
            </a:r>
          </a:p>
          <a:p>
            <a:endParaRPr lang="en-GB" sz="1000" dirty="0">
              <a:solidFill>
                <a:schemeClr val="tx2"/>
              </a:solidFill>
            </a:endParaRPr>
          </a:p>
        </p:txBody>
      </p:sp>
      <p:sp>
        <p:nvSpPr>
          <p:cNvPr id="11" name="Rectangle 10">
            <a:extLst>
              <a:ext uri="{FF2B5EF4-FFF2-40B4-BE49-F238E27FC236}">
                <a16:creationId xmlns:a16="http://schemas.microsoft.com/office/drawing/2014/main" id="{9A688940-FA8E-2338-1368-0C4668D17327}"/>
              </a:ext>
            </a:extLst>
          </p:cNvPr>
          <p:cNvSpPr/>
          <p:nvPr/>
        </p:nvSpPr>
        <p:spPr>
          <a:xfrm>
            <a:off x="518160" y="4043679"/>
            <a:ext cx="1076960" cy="1255435"/>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2"/>
                </a:solidFill>
              </a:rPr>
              <a:t>Placeholder author photo</a:t>
            </a:r>
            <a:br>
              <a:rPr lang="en-GB" sz="1000" b="1" dirty="0">
                <a:solidFill>
                  <a:schemeClr val="tx2"/>
                </a:solidFill>
              </a:rPr>
            </a:br>
            <a:br>
              <a:rPr lang="en-GB" sz="1000" b="1" dirty="0">
                <a:solidFill>
                  <a:schemeClr val="tx2"/>
                </a:solidFill>
              </a:rPr>
            </a:br>
            <a:r>
              <a:rPr lang="en-GB" sz="1000" dirty="0">
                <a:solidFill>
                  <a:schemeClr val="tx2"/>
                </a:solidFill>
              </a:rPr>
              <a:t>High resolution photos only</a:t>
            </a:r>
          </a:p>
        </p:txBody>
      </p:sp>
      <p:sp>
        <p:nvSpPr>
          <p:cNvPr id="12" name="Rectangle 11">
            <a:extLst>
              <a:ext uri="{FF2B5EF4-FFF2-40B4-BE49-F238E27FC236}">
                <a16:creationId xmlns:a16="http://schemas.microsoft.com/office/drawing/2014/main" id="{6A2C842A-67A9-3AFD-E1CA-691EDCE631C1}"/>
              </a:ext>
            </a:extLst>
          </p:cNvPr>
          <p:cNvSpPr/>
          <p:nvPr/>
        </p:nvSpPr>
        <p:spPr>
          <a:xfrm>
            <a:off x="518159" y="941657"/>
            <a:ext cx="1562287" cy="547806"/>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2"/>
                </a:solidFill>
              </a:rPr>
              <a:t>Placeholder company logo  or group / chapter name</a:t>
            </a:r>
          </a:p>
        </p:txBody>
      </p:sp>
      <p:sp>
        <p:nvSpPr>
          <p:cNvPr id="13" name="TextBox 12">
            <a:extLst>
              <a:ext uri="{FF2B5EF4-FFF2-40B4-BE49-F238E27FC236}">
                <a16:creationId xmlns:a16="http://schemas.microsoft.com/office/drawing/2014/main" id="{095D001E-EA40-B6A3-DC3D-374EA9761240}"/>
              </a:ext>
            </a:extLst>
          </p:cNvPr>
          <p:cNvSpPr txBox="1"/>
          <p:nvPr/>
        </p:nvSpPr>
        <p:spPr>
          <a:xfrm>
            <a:off x="518160" y="5402083"/>
            <a:ext cx="2173270" cy="400110"/>
          </a:xfrm>
          <a:prstGeom prst="rect">
            <a:avLst/>
          </a:prstGeom>
          <a:noFill/>
        </p:spPr>
        <p:txBody>
          <a:bodyPr wrap="square" rtlCol="0">
            <a:spAutoFit/>
          </a:bodyPr>
          <a:lstStyle/>
          <a:p>
            <a:r>
              <a:rPr lang="en-GB" sz="1000" b="1" dirty="0">
                <a:solidFill>
                  <a:schemeClr val="tx2"/>
                </a:solidFill>
              </a:rPr>
              <a:t>Author(s) Name(s)</a:t>
            </a:r>
          </a:p>
          <a:p>
            <a:r>
              <a:rPr lang="en-GB" sz="1000" dirty="0">
                <a:solidFill>
                  <a:schemeClr val="tx2"/>
                </a:solidFill>
              </a:rPr>
              <a:t>Author(s) title(s) </a:t>
            </a:r>
          </a:p>
        </p:txBody>
      </p:sp>
      <p:sp>
        <p:nvSpPr>
          <p:cNvPr id="9" name="Rectangle 8">
            <a:extLst>
              <a:ext uri="{FF2B5EF4-FFF2-40B4-BE49-F238E27FC236}">
                <a16:creationId xmlns:a16="http://schemas.microsoft.com/office/drawing/2014/main" id="{D88076F8-A0BA-CE3C-A7BA-ACCA5C246474}"/>
              </a:ext>
            </a:extLst>
          </p:cNvPr>
          <p:cNvSpPr/>
          <p:nvPr/>
        </p:nvSpPr>
        <p:spPr>
          <a:xfrm>
            <a:off x="518159" y="2400211"/>
            <a:ext cx="1562287" cy="971843"/>
          </a:xfrm>
          <a:prstGeom prst="rect">
            <a:avLst/>
          </a:prstGeom>
          <a:solidFill>
            <a:schemeClr val="bg1"/>
          </a:solidFill>
          <a:ln>
            <a:solidFill>
              <a:srgbClr val="FF9F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F9F19"/>
                </a:solidFill>
              </a:rPr>
              <a:t>Placeholder for at least one (ideally two) impact KPIs with short description </a:t>
            </a:r>
          </a:p>
          <a:p>
            <a:pPr algn="ctr"/>
            <a:r>
              <a:rPr lang="en-GB" sz="1000" dirty="0">
                <a:solidFill>
                  <a:srgbClr val="FF9F19"/>
                </a:solidFill>
              </a:rPr>
              <a:t>max 50 characters</a:t>
            </a:r>
          </a:p>
        </p:txBody>
      </p:sp>
    </p:spTree>
    <p:extLst>
      <p:ext uri="{BB962C8B-B14F-4D97-AF65-F5344CB8AC3E}">
        <p14:creationId xmlns:p14="http://schemas.microsoft.com/office/powerpoint/2010/main" val="165807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D182-3A03-1335-048F-C9D779511D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FED2D2-30FD-E36E-2A9E-99F50C03F277}"/>
              </a:ext>
            </a:extLst>
          </p:cNvPr>
          <p:cNvSpPr txBox="1"/>
          <p:nvPr/>
        </p:nvSpPr>
        <p:spPr>
          <a:xfrm>
            <a:off x="2691429" y="588357"/>
            <a:ext cx="4886960" cy="461665"/>
          </a:xfrm>
          <a:prstGeom prst="rect">
            <a:avLst/>
          </a:prstGeom>
          <a:noFill/>
        </p:spPr>
        <p:txBody>
          <a:bodyPr wrap="square" rtlCol="0">
            <a:spAutoFit/>
          </a:bodyPr>
          <a:lstStyle/>
          <a:p>
            <a:r>
              <a:rPr lang="en-GB" sz="2400" b="1" dirty="0">
                <a:solidFill>
                  <a:srgbClr val="87B8E2"/>
                </a:solidFill>
                <a:latin typeface="+mj-lt"/>
              </a:rPr>
              <a:t>Title (Max 45 Characters)</a:t>
            </a:r>
          </a:p>
        </p:txBody>
      </p:sp>
      <p:sp>
        <p:nvSpPr>
          <p:cNvPr id="3" name="TextBox 2">
            <a:extLst>
              <a:ext uri="{FF2B5EF4-FFF2-40B4-BE49-F238E27FC236}">
                <a16:creationId xmlns:a16="http://schemas.microsoft.com/office/drawing/2014/main" id="{C7FC8376-FF2A-A81E-260B-1B0DF97E6DC9}"/>
              </a:ext>
            </a:extLst>
          </p:cNvPr>
          <p:cNvSpPr txBox="1"/>
          <p:nvPr/>
        </p:nvSpPr>
        <p:spPr>
          <a:xfrm>
            <a:off x="2691429" y="3691135"/>
            <a:ext cx="2844000" cy="400110"/>
          </a:xfrm>
          <a:prstGeom prst="rect">
            <a:avLst/>
          </a:prstGeom>
          <a:noFill/>
        </p:spPr>
        <p:txBody>
          <a:bodyPr wrap="square" rtlCol="0">
            <a:spAutoFit/>
          </a:bodyPr>
          <a:lstStyle/>
          <a:p>
            <a:r>
              <a:rPr lang="en-US" sz="1000" b="1" dirty="0">
                <a:solidFill>
                  <a:schemeClr val="tx2"/>
                </a:solidFill>
              </a:rPr>
              <a:t>What were the key success factors? </a:t>
            </a:r>
            <a:r>
              <a:rPr lang="en-GB" sz="1000" i="1" dirty="0">
                <a:solidFill>
                  <a:schemeClr val="tx2"/>
                </a:solidFill>
              </a:rPr>
              <a:t>max 800 characters. </a:t>
            </a:r>
            <a:r>
              <a:rPr lang="en-US" sz="1000" i="1" dirty="0">
                <a:solidFill>
                  <a:schemeClr val="tx2"/>
                </a:solidFill>
              </a:rPr>
              <a:t>Reflect on what enabled success.</a:t>
            </a:r>
            <a:endParaRPr lang="en-GB" sz="1000" i="1" dirty="0">
              <a:solidFill>
                <a:schemeClr val="tx2"/>
              </a:solidFill>
            </a:endParaRPr>
          </a:p>
        </p:txBody>
      </p:sp>
      <p:sp>
        <p:nvSpPr>
          <p:cNvPr id="5" name="TextBox 4">
            <a:extLst>
              <a:ext uri="{FF2B5EF4-FFF2-40B4-BE49-F238E27FC236}">
                <a16:creationId xmlns:a16="http://schemas.microsoft.com/office/drawing/2014/main" id="{0F9601FB-35BF-B456-8680-769E73B69908}"/>
              </a:ext>
            </a:extLst>
          </p:cNvPr>
          <p:cNvSpPr txBox="1"/>
          <p:nvPr/>
        </p:nvSpPr>
        <p:spPr>
          <a:xfrm>
            <a:off x="5909723" y="1327805"/>
            <a:ext cx="2844000" cy="861774"/>
          </a:xfrm>
          <a:prstGeom prst="rect">
            <a:avLst/>
          </a:prstGeom>
          <a:noFill/>
        </p:spPr>
        <p:txBody>
          <a:bodyPr wrap="square" rtlCol="0">
            <a:spAutoFit/>
          </a:bodyPr>
          <a:lstStyle/>
          <a:p>
            <a:r>
              <a:rPr lang="en-US" sz="1000" b="1" dirty="0">
                <a:solidFill>
                  <a:schemeClr val="tx2"/>
                </a:solidFill>
              </a:rPr>
              <a:t>What was the “ugly truth” you encountered &amp; what would you do differently next time?</a:t>
            </a:r>
            <a:r>
              <a:rPr lang="en-GB" sz="1000" dirty="0">
                <a:solidFill>
                  <a:schemeClr val="tx2"/>
                </a:solidFill>
              </a:rPr>
              <a:t> </a:t>
            </a:r>
            <a:r>
              <a:rPr lang="en-GB" sz="1000" i="1" dirty="0">
                <a:solidFill>
                  <a:schemeClr val="tx2"/>
                </a:solidFill>
              </a:rPr>
              <a:t>max 800 characters. </a:t>
            </a:r>
            <a:r>
              <a:rPr lang="en-US" sz="1000" i="1" dirty="0">
                <a:solidFill>
                  <a:schemeClr val="tx2"/>
                </a:solidFill>
              </a:rPr>
              <a:t>Provide insight into what was hard or frustrating, offering practical advice, risks, or tips for others looking to replicate your approach.</a:t>
            </a:r>
            <a:endParaRPr lang="en-GB" sz="1000" i="1" dirty="0">
              <a:solidFill>
                <a:schemeClr val="tx2"/>
              </a:solidFill>
            </a:endParaRPr>
          </a:p>
        </p:txBody>
      </p:sp>
      <p:sp>
        <p:nvSpPr>
          <p:cNvPr id="10" name="TextBox 9">
            <a:extLst>
              <a:ext uri="{FF2B5EF4-FFF2-40B4-BE49-F238E27FC236}">
                <a16:creationId xmlns:a16="http://schemas.microsoft.com/office/drawing/2014/main" id="{2D2F3A47-D1A2-906D-2EEF-D5A4EEAC4C92}"/>
              </a:ext>
            </a:extLst>
          </p:cNvPr>
          <p:cNvSpPr txBox="1"/>
          <p:nvPr/>
        </p:nvSpPr>
        <p:spPr>
          <a:xfrm>
            <a:off x="5828443" y="3691135"/>
            <a:ext cx="2844000" cy="707886"/>
          </a:xfrm>
          <a:prstGeom prst="rect">
            <a:avLst/>
          </a:prstGeom>
          <a:noFill/>
        </p:spPr>
        <p:txBody>
          <a:bodyPr wrap="square" rtlCol="0">
            <a:spAutoFit/>
          </a:bodyPr>
          <a:lstStyle/>
          <a:p>
            <a:r>
              <a:rPr lang="en-US" sz="1000" b="1" dirty="0">
                <a:solidFill>
                  <a:schemeClr val="tx2"/>
                </a:solidFill>
              </a:rPr>
              <a:t>How would you recommend those with fewer resources approach this? </a:t>
            </a:r>
            <a:r>
              <a:rPr lang="en-GB" sz="1000" i="1" dirty="0">
                <a:solidFill>
                  <a:schemeClr val="tx2"/>
                </a:solidFill>
              </a:rPr>
              <a:t>max 700 characters.</a:t>
            </a:r>
            <a:r>
              <a:rPr lang="en-GB" sz="1000" dirty="0">
                <a:solidFill>
                  <a:schemeClr val="tx2"/>
                </a:solidFill>
              </a:rPr>
              <a:t> </a:t>
            </a:r>
            <a:r>
              <a:rPr lang="en-US" sz="1000" i="1" dirty="0">
                <a:solidFill>
                  <a:schemeClr val="tx2"/>
                </a:solidFill>
              </a:rPr>
              <a:t>Suggest ways to adapt or simplify the approach for teams with limited capacity.</a:t>
            </a:r>
            <a:endParaRPr lang="en-GB" sz="1000" i="1" dirty="0">
              <a:solidFill>
                <a:schemeClr val="tx2"/>
              </a:solidFill>
            </a:endParaRPr>
          </a:p>
        </p:txBody>
      </p:sp>
      <p:sp>
        <p:nvSpPr>
          <p:cNvPr id="4" name="TextBox 3">
            <a:extLst>
              <a:ext uri="{FF2B5EF4-FFF2-40B4-BE49-F238E27FC236}">
                <a16:creationId xmlns:a16="http://schemas.microsoft.com/office/drawing/2014/main" id="{B83BD367-B214-B638-62EA-8F21720024EF}"/>
              </a:ext>
            </a:extLst>
          </p:cNvPr>
          <p:cNvSpPr txBox="1"/>
          <p:nvPr/>
        </p:nvSpPr>
        <p:spPr>
          <a:xfrm>
            <a:off x="9087378" y="1327805"/>
            <a:ext cx="2844000" cy="707886"/>
          </a:xfrm>
          <a:prstGeom prst="rect">
            <a:avLst/>
          </a:prstGeom>
          <a:noFill/>
        </p:spPr>
        <p:txBody>
          <a:bodyPr wrap="square" rtlCol="0">
            <a:spAutoFit/>
          </a:bodyPr>
          <a:lstStyle/>
          <a:p>
            <a:r>
              <a:rPr lang="en-US" sz="1000" b="1" dirty="0">
                <a:solidFill>
                  <a:srgbClr val="FF9F19"/>
                </a:solidFill>
              </a:rPr>
              <a:t>For whom would you recommend this initiative? </a:t>
            </a:r>
            <a:r>
              <a:rPr lang="en-GB" sz="1000" i="1" dirty="0">
                <a:solidFill>
                  <a:srgbClr val="FF9F19"/>
                </a:solidFill>
              </a:rPr>
              <a:t>max 700 characters.</a:t>
            </a:r>
            <a:r>
              <a:rPr lang="en-GB" sz="1000" dirty="0">
                <a:solidFill>
                  <a:srgbClr val="FF9F19"/>
                </a:solidFill>
              </a:rPr>
              <a:t> </a:t>
            </a:r>
            <a:r>
              <a:rPr lang="en-US" sz="1000" i="1" dirty="0">
                <a:solidFill>
                  <a:srgbClr val="FF9F19"/>
                </a:solidFill>
              </a:rPr>
              <a:t>Suggest business profiles (e.g., considering sector, geographies, sustainability maturity) and / or specific business functions</a:t>
            </a:r>
            <a:endParaRPr lang="en-GB" sz="1000" i="1" dirty="0">
              <a:solidFill>
                <a:srgbClr val="FF9F19"/>
              </a:solidFill>
            </a:endParaRPr>
          </a:p>
        </p:txBody>
      </p:sp>
      <p:sp>
        <p:nvSpPr>
          <p:cNvPr id="8" name="TextBox 7">
            <a:extLst>
              <a:ext uri="{FF2B5EF4-FFF2-40B4-BE49-F238E27FC236}">
                <a16:creationId xmlns:a16="http://schemas.microsoft.com/office/drawing/2014/main" id="{D9F38B22-2097-4245-CC49-9ED6E9E914BD}"/>
              </a:ext>
            </a:extLst>
          </p:cNvPr>
          <p:cNvSpPr txBox="1"/>
          <p:nvPr/>
        </p:nvSpPr>
        <p:spPr>
          <a:xfrm>
            <a:off x="2732068" y="1327805"/>
            <a:ext cx="2844000" cy="1015663"/>
          </a:xfrm>
          <a:prstGeom prst="rect">
            <a:avLst/>
          </a:prstGeom>
          <a:noFill/>
        </p:spPr>
        <p:txBody>
          <a:bodyPr wrap="square" rtlCol="0">
            <a:spAutoFit/>
          </a:bodyPr>
          <a:lstStyle/>
          <a:p>
            <a:r>
              <a:rPr lang="en-US" sz="1000" b="1" dirty="0">
                <a:solidFill>
                  <a:schemeClr val="tx2"/>
                </a:solidFill>
              </a:rPr>
              <a:t>What was the cost or investment required, and what have been the expected (or unexpected) business trade-offs or benefits? </a:t>
            </a:r>
            <a:r>
              <a:rPr lang="en-US" sz="1000" i="1" dirty="0">
                <a:solidFill>
                  <a:schemeClr val="tx2"/>
                </a:solidFill>
              </a:rPr>
              <a:t>max 700 characters. Share budget or resource needs, might be qualitative, and share the business impact —good or bad—along the way.</a:t>
            </a:r>
          </a:p>
        </p:txBody>
      </p:sp>
    </p:spTree>
    <p:extLst>
      <p:ext uri="{BB962C8B-B14F-4D97-AF65-F5344CB8AC3E}">
        <p14:creationId xmlns:p14="http://schemas.microsoft.com/office/powerpoint/2010/main" val="252933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55873-BBA3-58FD-5E35-ED5ED3274972}"/>
              </a:ext>
            </a:extLst>
          </p:cNvPr>
          <p:cNvPicPr>
            <a:picLocks noChangeAspect="1"/>
          </p:cNvPicPr>
          <p:nvPr/>
        </p:nvPicPr>
        <p:blipFill>
          <a:blip r:embed="rId2"/>
          <a:stretch>
            <a:fillRect/>
          </a:stretch>
        </p:blipFill>
        <p:spPr>
          <a:xfrm>
            <a:off x="6096000" y="1724055"/>
            <a:ext cx="5177014" cy="3740174"/>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D7136FFD-AB5A-3697-0F03-80C05AE03F4A}"/>
              </a:ext>
            </a:extLst>
          </p:cNvPr>
          <p:cNvSpPr txBox="1"/>
          <p:nvPr/>
        </p:nvSpPr>
        <p:spPr>
          <a:xfrm>
            <a:off x="649260" y="1289953"/>
            <a:ext cx="4217380" cy="4031873"/>
          </a:xfrm>
          <a:prstGeom prst="rect">
            <a:avLst/>
          </a:prstGeom>
          <a:solidFill>
            <a:schemeClr val="bg1"/>
          </a:solidFill>
        </p:spPr>
        <p:txBody>
          <a:bodyPr wrap="square" rtlCol="0">
            <a:spAutoFit/>
          </a:bodyPr>
          <a:lstStyle/>
          <a:p>
            <a:r>
              <a:rPr lang="en-GB" sz="1600" b="1" dirty="0">
                <a:solidFill>
                  <a:schemeClr val="tx2"/>
                </a:solidFill>
              </a:rPr>
              <a:t>Peer Review Process </a:t>
            </a:r>
          </a:p>
          <a:p>
            <a:endParaRPr lang="en-GB" sz="1600" dirty="0">
              <a:solidFill>
                <a:schemeClr val="tx2"/>
              </a:solidFill>
            </a:endParaRPr>
          </a:p>
          <a:p>
            <a:r>
              <a:rPr lang="en-GB" sz="1600" dirty="0">
                <a:solidFill>
                  <a:schemeClr val="tx2"/>
                </a:solidFill>
              </a:rPr>
              <a:t>If you would like to have your case study included on our official webpage for </a:t>
            </a:r>
            <a:r>
              <a:rPr lang="en-GB" sz="1600" dirty="0">
                <a:solidFill>
                  <a:schemeClr val="tx2"/>
                </a:solidFill>
                <a:hlinkClick r:id="rId3"/>
              </a:rPr>
              <a:t>The Guide</a:t>
            </a:r>
            <a:r>
              <a:rPr lang="en-GB" sz="1600" dirty="0">
                <a:solidFill>
                  <a:schemeClr val="tx2"/>
                </a:solidFill>
              </a:rPr>
              <a:t>, please submit it for peer review. </a:t>
            </a:r>
          </a:p>
          <a:p>
            <a:endParaRPr lang="en-GB" sz="1600" dirty="0">
              <a:solidFill>
                <a:schemeClr val="tx2"/>
              </a:solidFill>
            </a:endParaRPr>
          </a:p>
          <a:p>
            <a:r>
              <a:rPr lang="en-GB" sz="1600" dirty="0">
                <a:solidFill>
                  <a:schemeClr val="tx2"/>
                </a:solidFill>
              </a:rPr>
              <a:t>A group of procurement professionals will review and give feedback where necessary on your case study and a final decision will then be made on its inclusion.  </a:t>
            </a:r>
          </a:p>
          <a:p>
            <a:endParaRPr lang="en-GB" sz="1600" dirty="0">
              <a:solidFill>
                <a:schemeClr val="tx2"/>
              </a:solidFill>
            </a:endParaRPr>
          </a:p>
          <a:p>
            <a:r>
              <a:rPr lang="en-GB" sz="1600" dirty="0">
                <a:solidFill>
                  <a:schemeClr val="tx2"/>
                </a:solidFill>
              </a:rPr>
              <a:t>Case studies that go through the official peer review process will be transferred to the blue background and prepared for publication. </a:t>
            </a:r>
          </a:p>
          <a:p>
            <a:endParaRPr lang="en-GB" sz="1600" dirty="0">
              <a:solidFill>
                <a:schemeClr val="tx2"/>
              </a:solidFill>
            </a:endParaRPr>
          </a:p>
          <a:p>
            <a:r>
              <a:rPr lang="en-GB" sz="1600" dirty="0">
                <a:solidFill>
                  <a:schemeClr val="tx2"/>
                </a:solidFill>
              </a:rPr>
              <a:t>Please submit your case study to </a:t>
            </a:r>
            <a:r>
              <a:rPr lang="en-GB" sz="1600" b="1" dirty="0" err="1">
                <a:solidFill>
                  <a:schemeClr val="tx2"/>
                </a:solidFill>
              </a:rPr>
              <a:t>info@spp.earth</a:t>
            </a:r>
            <a:endParaRPr lang="en-GB" sz="1600" b="1" dirty="0">
              <a:solidFill>
                <a:schemeClr val="tx2"/>
              </a:solidFill>
            </a:endParaRPr>
          </a:p>
        </p:txBody>
      </p:sp>
    </p:spTree>
    <p:extLst>
      <p:ext uri="{BB962C8B-B14F-4D97-AF65-F5344CB8AC3E}">
        <p14:creationId xmlns:p14="http://schemas.microsoft.com/office/powerpoint/2010/main" val="409637575"/>
      </p:ext>
    </p:extLst>
  </p:cSld>
  <p:clrMapOvr>
    <a:masterClrMapping/>
  </p:clrMapOvr>
</p:sld>
</file>

<file path=ppt/theme/theme1.xml><?xml version="1.0" encoding="utf-8"?>
<a:theme xmlns:a="http://schemas.openxmlformats.org/drawingml/2006/main" name="Office Theme">
  <a:themeElements>
    <a:clrScheme name="SPP Colours">
      <a:dk1>
        <a:sysClr val="windowText" lastClr="000000"/>
      </a:dk1>
      <a:lt1>
        <a:sysClr val="window" lastClr="FFFFFF"/>
      </a:lt1>
      <a:dk2>
        <a:srgbClr val="3C3C3C"/>
      </a:dk2>
      <a:lt2>
        <a:srgbClr val="C9CCCD"/>
      </a:lt2>
      <a:accent1>
        <a:srgbClr val="0063C6"/>
      </a:accent1>
      <a:accent2>
        <a:srgbClr val="508C3A"/>
      </a:accent2>
      <a:accent3>
        <a:srgbClr val="6AA6E3"/>
      </a:accent3>
      <a:accent4>
        <a:srgbClr val="8ED9A7"/>
      </a:accent4>
      <a:accent5>
        <a:srgbClr val="FF9F19"/>
      </a:accent5>
      <a:accent6>
        <a:srgbClr val="FFCE00"/>
      </a:accent6>
      <a:hlink>
        <a:srgbClr val="AF220E"/>
      </a:hlink>
      <a:folHlink>
        <a:srgbClr val="0063C6"/>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A74BA37101B349B090A541E75BFE03" ma:contentTypeVersion="13" ma:contentTypeDescription="Create a new document." ma:contentTypeScope="" ma:versionID="631f51b8724015c08ccf9f044871470a">
  <xsd:schema xmlns:xsd="http://www.w3.org/2001/XMLSchema" xmlns:xs="http://www.w3.org/2001/XMLSchema" xmlns:p="http://schemas.microsoft.com/office/2006/metadata/properties" xmlns:ns2="ef98c55a-0d65-487b-b6f6-6eb3cecf4beb" xmlns:ns3="481c841f-3664-43b1-adcb-b97e7df2e161" targetNamespace="http://schemas.microsoft.com/office/2006/metadata/properties" ma:root="true" ma:fieldsID="2aa75a00d7c6902a87bb10c4bd72f109" ns2:_="" ns3:_="">
    <xsd:import namespace="ef98c55a-0d65-487b-b6f6-6eb3cecf4beb"/>
    <xsd:import namespace="481c841f-3664-43b1-adcb-b97e7df2e1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8c55a-0d65-487b-b6f6-6eb3cecf4b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d2dea5-f88b-4fa4-9ce5-7bb379ceb23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1c841f-3664-43b1-adcb-b97e7df2e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53c07ee-2b89-498b-bcb6-2ac610a927b5}" ma:internalName="TaxCatchAll" ma:showField="CatchAllData" ma:web="481c841f-3664-43b1-adcb-b97e7df2e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98c55a-0d65-487b-b6f6-6eb3cecf4beb">
      <Terms xmlns="http://schemas.microsoft.com/office/infopath/2007/PartnerControls"/>
    </lcf76f155ced4ddcb4097134ff3c332f>
    <TaxCatchAll xmlns="481c841f-3664-43b1-adcb-b97e7df2e161" xsi:nil="true"/>
  </documentManagement>
</p:properties>
</file>

<file path=customXml/itemProps1.xml><?xml version="1.0" encoding="utf-8"?>
<ds:datastoreItem xmlns:ds="http://schemas.openxmlformats.org/officeDocument/2006/customXml" ds:itemID="{CA0A9418-5D59-444A-AB5A-68CC368C9612}">
  <ds:schemaRefs>
    <ds:schemaRef ds:uri="481c841f-3664-43b1-adcb-b97e7df2e161"/>
    <ds:schemaRef ds:uri="ef98c55a-0d65-487b-b6f6-6eb3cecf4b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8D7A7E-B71A-4239-8508-D845239AC2DD}">
  <ds:schemaRefs>
    <ds:schemaRef ds:uri="http://schemas.microsoft.com/sharepoint/v3/contenttype/forms"/>
  </ds:schemaRefs>
</ds:datastoreItem>
</file>

<file path=customXml/itemProps3.xml><?xml version="1.0" encoding="utf-8"?>
<ds:datastoreItem xmlns:ds="http://schemas.openxmlformats.org/officeDocument/2006/customXml" ds:itemID="{A074D1B3-B145-4651-A23E-3C322E1A6442}">
  <ds:schemaRefs>
    <ds:schemaRef ds:uri="481c841f-3664-43b1-adcb-b97e7df2e161"/>
    <ds:schemaRef ds:uri="ef98c55a-0d65-487b-b6f6-6eb3cecf4b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952</Words>
  <Application>Microsoft Office PowerPoint</Application>
  <PresentationFormat>Widescreen</PresentationFormat>
  <Paragraphs>62</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Flama-Book</vt:lpstr>
      <vt:lpstr>Office Theme</vt:lpstr>
      <vt:lpstr>Custom Design</vt:lpstr>
      <vt:lpstr>THE GUIDE  Ugly truths &amp; success factors of sustainable procurement</vt:lpstr>
      <vt:lpstr>THE GUIDE – get involved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Geoghegan</dc:creator>
  <cp:lastModifiedBy>Kathrin Decker</cp:lastModifiedBy>
  <cp:revision>2</cp:revision>
  <dcterms:created xsi:type="dcterms:W3CDTF">2023-08-29T14:58:44Z</dcterms:created>
  <dcterms:modified xsi:type="dcterms:W3CDTF">2025-10-22T14:32:47Z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0x010100B1A74BA37101B349B090A541E75BFE03</vt:lpwstr>
  </property>
  <property fmtid="{D5CDD505-2E9C-101B-9397-08002B2CF9AE}" pid="3" name="MediaServiceImageTags">
    <vt:lpwstr/>
  </property>
</Properties>
</file>